
<file path=[Content_Types].xml><?xml version="1.0" encoding="utf-8"?>
<Types xmlns="http://schemas.openxmlformats.org/package/2006/content-types">
  <Default Extension="gif" ContentType="image/gi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2"/>
  </p:notesMasterIdLst>
  <p:sldIdLst>
    <p:sldId id="256" r:id="rId2"/>
    <p:sldId id="257" r:id="rId3"/>
    <p:sldId id="317" r:id="rId4"/>
    <p:sldId id="329" r:id="rId5"/>
    <p:sldId id="323" r:id="rId6"/>
    <p:sldId id="330" r:id="rId7"/>
    <p:sldId id="331" r:id="rId8"/>
    <p:sldId id="332" r:id="rId9"/>
    <p:sldId id="333" r:id="rId10"/>
    <p:sldId id="291" r:id="rId11"/>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3" roundtripDataSignature="AMtx7mhfIBygDO9cXkVf+V9PRJWXLwQ/Wg=="/>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Grace Dines - NOAA Affiliate" initials="" lastIdx="5" clrIdx="0"/>
  <p:cmAuthor id="1" name="Katie Kowal - NOAA Affiliate" initials="" lastIdx="9"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a:srgbClr val="0033CC"/>
    <a:srgbClr val="05055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62" autoAdjust="0"/>
    <p:restoredTop sz="94242" autoAdjust="0"/>
  </p:normalViewPr>
  <p:slideViewPr>
    <p:cSldViewPr snapToGrid="0">
      <p:cViewPr>
        <p:scale>
          <a:sx n="100" d="100"/>
          <a:sy n="100" d="100"/>
        </p:scale>
        <p:origin x="1944" y="28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notesMaster" Target="notesMasters/notesMaster1.xml"/><Relationship Id="rId33" Type="http://customschemas.google.com/relationships/presentationmetadata" Target="metadata"/><Relationship Id="rId38"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37" Type="http://schemas.openxmlformats.org/officeDocument/2006/relationships/theme" Target="theme/theme1.xml"/><Relationship Id="rId5" Type="http://schemas.openxmlformats.org/officeDocument/2006/relationships/slide" Target="slides/slide4.xml"/><Relationship Id="rId36"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4" name="Google Shape;94;p2: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E28B7BC6-AC55-4685-82DC-13820762D858}" type="slidenum">
              <a:rPr lang="en-US" smtClean="0"/>
              <a:pPr>
                <a:defRPr/>
              </a:pPr>
              <a:t>3</a:t>
            </a:fld>
            <a:endParaRPr lang="en-US"/>
          </a:p>
        </p:txBody>
      </p:sp>
    </p:spTree>
    <p:extLst>
      <p:ext uri="{BB962C8B-B14F-4D97-AF65-F5344CB8AC3E}">
        <p14:creationId xmlns:p14="http://schemas.microsoft.com/office/powerpoint/2010/main" val="20997513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E28B7BC6-AC55-4685-82DC-13820762D858}" type="slidenum">
              <a:rPr lang="en-US" smtClean="0"/>
              <a:pPr>
                <a:defRPr/>
              </a:pPr>
              <a:t>4</a:t>
            </a:fld>
            <a:endParaRPr lang="en-US"/>
          </a:p>
        </p:txBody>
      </p:sp>
    </p:spTree>
    <p:extLst>
      <p:ext uri="{BB962C8B-B14F-4D97-AF65-F5344CB8AC3E}">
        <p14:creationId xmlns:p14="http://schemas.microsoft.com/office/powerpoint/2010/main" val="3829496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dirty="0"/>
          </a:p>
        </p:txBody>
      </p:sp>
      <p:sp>
        <p:nvSpPr>
          <p:cNvPr id="4" name="Espace réservé du numéro de diapositive 3"/>
          <p:cNvSpPr>
            <a:spLocks noGrp="1"/>
          </p:cNvSpPr>
          <p:nvPr>
            <p:ph type="sldNum" sz="quarter" idx="10"/>
          </p:nvPr>
        </p:nvSpPr>
        <p:spPr/>
        <p:txBody>
          <a:bodyPr/>
          <a:lstStyle/>
          <a:p>
            <a:fld id="{6631F78C-5537-4D36-B835-EB1A01F3D4CC}" type="slidenum">
              <a:rPr lang="en-US" smtClean="0"/>
              <a:pPr/>
              <a:t>5</a:t>
            </a:fld>
            <a:endParaRPr lang="en-US"/>
          </a:p>
        </p:txBody>
      </p:sp>
    </p:spTree>
    <p:extLst>
      <p:ext uri="{BB962C8B-B14F-4D97-AF65-F5344CB8AC3E}">
        <p14:creationId xmlns:p14="http://schemas.microsoft.com/office/powerpoint/2010/main" val="4252946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dirty="0"/>
          </a:p>
        </p:txBody>
      </p:sp>
      <p:sp>
        <p:nvSpPr>
          <p:cNvPr id="4" name="Espace réservé du numéro de diapositive 3"/>
          <p:cNvSpPr>
            <a:spLocks noGrp="1"/>
          </p:cNvSpPr>
          <p:nvPr>
            <p:ph type="sldNum" sz="quarter" idx="10"/>
          </p:nvPr>
        </p:nvSpPr>
        <p:spPr/>
        <p:txBody>
          <a:bodyPr/>
          <a:lstStyle/>
          <a:p>
            <a:fld id="{6631F78C-5537-4D36-B835-EB1A01F3D4CC}" type="slidenum">
              <a:rPr lang="en-US" smtClean="0"/>
              <a:pPr/>
              <a:t>6</a:t>
            </a:fld>
            <a:endParaRPr lang="en-US"/>
          </a:p>
        </p:txBody>
      </p:sp>
    </p:spTree>
    <p:extLst>
      <p:ext uri="{BB962C8B-B14F-4D97-AF65-F5344CB8AC3E}">
        <p14:creationId xmlns:p14="http://schemas.microsoft.com/office/powerpoint/2010/main" val="4252946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dirty="0"/>
          </a:p>
        </p:txBody>
      </p:sp>
      <p:sp>
        <p:nvSpPr>
          <p:cNvPr id="4" name="Espace réservé du numéro de diapositive 3"/>
          <p:cNvSpPr>
            <a:spLocks noGrp="1"/>
          </p:cNvSpPr>
          <p:nvPr>
            <p:ph type="sldNum" sz="quarter" idx="10"/>
          </p:nvPr>
        </p:nvSpPr>
        <p:spPr/>
        <p:txBody>
          <a:bodyPr/>
          <a:lstStyle/>
          <a:p>
            <a:fld id="{6631F78C-5537-4D36-B835-EB1A01F3D4CC}" type="slidenum">
              <a:rPr lang="en-US" smtClean="0"/>
              <a:pPr/>
              <a:t>7</a:t>
            </a:fld>
            <a:endParaRPr lang="en-US"/>
          </a:p>
        </p:txBody>
      </p:sp>
    </p:spTree>
    <p:extLst>
      <p:ext uri="{BB962C8B-B14F-4D97-AF65-F5344CB8AC3E}">
        <p14:creationId xmlns:p14="http://schemas.microsoft.com/office/powerpoint/2010/main" val="42529465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13" name="Google Shape;113;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290561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45" name="Google Shape;145;p6: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165964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5"/>
        <p:cNvGrpSpPr/>
        <p:nvPr/>
      </p:nvGrpSpPr>
      <p:grpSpPr>
        <a:xfrm>
          <a:off x="0" y="0"/>
          <a:ext cx="0" cy="0"/>
          <a:chOff x="0" y="0"/>
          <a:chExt cx="0" cy="0"/>
        </a:xfrm>
      </p:grpSpPr>
      <p:sp>
        <p:nvSpPr>
          <p:cNvPr id="16" name="Google Shape;16;p2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2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2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2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0"/>
        <p:cNvGrpSpPr/>
        <p:nvPr/>
      </p:nvGrpSpPr>
      <p:grpSpPr>
        <a:xfrm>
          <a:off x="0" y="0"/>
          <a:ext cx="0" cy="0"/>
          <a:chOff x="0" y="0"/>
          <a:chExt cx="0" cy="0"/>
        </a:xfrm>
      </p:grpSpPr>
      <p:sp>
        <p:nvSpPr>
          <p:cNvPr id="21" name="Google Shape;21;p2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2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2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4"/>
        <p:cNvGrpSpPr/>
        <p:nvPr/>
      </p:nvGrpSpPr>
      <p:grpSpPr>
        <a:xfrm>
          <a:off x="0" y="0"/>
          <a:ext cx="0" cy="0"/>
          <a:chOff x="0" y="0"/>
          <a:chExt cx="0" cy="0"/>
        </a:xfrm>
      </p:grpSpPr>
      <p:sp>
        <p:nvSpPr>
          <p:cNvPr id="25" name="Google Shape;25;p3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 name="Google Shape;26;p30"/>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7" name="Google Shape;27;p3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3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3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0"/>
        <p:cNvGrpSpPr/>
        <p:nvPr/>
      </p:nvGrpSpPr>
      <p:grpSpPr>
        <a:xfrm>
          <a:off x="0" y="0"/>
          <a:ext cx="0" cy="0"/>
          <a:chOff x="0" y="0"/>
          <a:chExt cx="0" cy="0"/>
        </a:xfrm>
      </p:grpSpPr>
      <p:sp>
        <p:nvSpPr>
          <p:cNvPr id="31" name="Google Shape;31;p31"/>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31"/>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33" name="Google Shape;33;p3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3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3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6"/>
        <p:cNvGrpSpPr/>
        <p:nvPr/>
      </p:nvGrpSpPr>
      <p:grpSpPr>
        <a:xfrm>
          <a:off x="0" y="0"/>
          <a:ext cx="0" cy="0"/>
          <a:chOff x="0" y="0"/>
          <a:chExt cx="0" cy="0"/>
        </a:xfrm>
      </p:grpSpPr>
      <p:sp>
        <p:nvSpPr>
          <p:cNvPr id="37" name="Google Shape;37;p32"/>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32"/>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9" name="Google Shape;39;p3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3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3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2"/>
        <p:cNvGrpSpPr/>
        <p:nvPr/>
      </p:nvGrpSpPr>
      <p:grpSpPr>
        <a:xfrm>
          <a:off x="0" y="0"/>
          <a:ext cx="0" cy="0"/>
          <a:chOff x="0" y="0"/>
          <a:chExt cx="0" cy="0"/>
        </a:xfrm>
      </p:grpSpPr>
      <p:sp>
        <p:nvSpPr>
          <p:cNvPr id="43" name="Google Shape;43;p3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33"/>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5" name="Google Shape;45;p33"/>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6" name="Google Shape;46;p3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3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3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9"/>
        <p:cNvGrpSpPr/>
        <p:nvPr/>
      </p:nvGrpSpPr>
      <p:grpSpPr>
        <a:xfrm>
          <a:off x="0" y="0"/>
          <a:ext cx="0" cy="0"/>
          <a:chOff x="0" y="0"/>
          <a:chExt cx="0" cy="0"/>
        </a:xfrm>
      </p:grpSpPr>
      <p:sp>
        <p:nvSpPr>
          <p:cNvPr id="50" name="Google Shape;50;p3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34"/>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52" name="Google Shape;52;p34"/>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3" name="Google Shape;53;p34"/>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54" name="Google Shape;54;p34"/>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5" name="Google Shape;55;p3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3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3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35"/>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35"/>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35"/>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3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3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3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36"/>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36"/>
          <p:cNvSpPr>
            <a:spLocks noGrp="1"/>
          </p:cNvSpPr>
          <p:nvPr>
            <p:ph type="pic" idx="2"/>
          </p:nvPr>
        </p:nvSpPr>
        <p:spPr>
          <a:xfrm>
            <a:off x="1792288" y="612775"/>
            <a:ext cx="5486400" cy="4114800"/>
          </a:xfrm>
          <a:prstGeom prst="rect">
            <a:avLst/>
          </a:prstGeom>
          <a:noFill/>
          <a:ln>
            <a:noFill/>
          </a:ln>
        </p:spPr>
      </p:sp>
      <p:sp>
        <p:nvSpPr>
          <p:cNvPr id="68" name="Google Shape;68;p36"/>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3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3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3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3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37"/>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3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3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3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38"/>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38"/>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3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3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3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2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27"/>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2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2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2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cpc.ncep.noaa.gov/products/analysis_monitoring/lanina/enso_evolution-status-fcsts-web.ppt" TargetMode="Externa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hyperlink" Target="https://www.cpc.ncep.noaa.gov/products/analysis_monitoring/enso_update/gsstanim.shtml"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gif"/></Relationships>
</file>

<file path=ppt/slides/_rels/slide5.xml.rels><?xml version="1.0" encoding="UTF-8" standalone="yes"?>
<Relationships xmlns="http://schemas.openxmlformats.org/package/2006/relationships"><Relationship Id="rId8" Type="http://schemas.openxmlformats.org/officeDocument/2006/relationships/image" Target="../media/image8.gif"/><Relationship Id="rId3" Type="http://schemas.openxmlformats.org/officeDocument/2006/relationships/hyperlink" Target="https://www.cpc.ncep.noaa.gov/products/analysis_monitoring/enso_advisory/enso-alert-readme.shtml" TargetMode="External"/><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hyperlink" Target="http://www.cpc.ncep.noaa.gov/products/analysis_monitoring/enso_advisory/ensodisc.shtml" TargetMode="External"/><Relationship Id="rId5" Type="http://schemas.openxmlformats.org/officeDocument/2006/relationships/hyperlink" Target="https://iri.columbia.edu/our-expertise/climate/forecasts/enso/current/?enso_tab=enso-cpc_plume" TargetMode="External"/><Relationship Id="rId4" Type="http://schemas.openxmlformats.org/officeDocument/2006/relationships/hyperlink" Target="https://www.cpc.ncep.noaa.gov/products/precip/CWlink/ENSO/regressions/geplr.shtml" TargetMode="External"/><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hyperlink" Target="https://www.cpc.ncep.noaa.gov/products/international/oisst/oisst_7day_pac_anom.gif" TargetMode="Externa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11.gif"/><Relationship Id="rId5" Type="http://schemas.openxmlformats.org/officeDocument/2006/relationships/image" Target="../media/image10.gif"/><Relationship Id="rId4" Type="http://schemas.openxmlformats.org/officeDocument/2006/relationships/hyperlink" Target="https://www.cpc.ncep.noaa.gov/products/international/oisst/oisst_7day_pac_diff.gif"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12.gif"/><Relationship Id="rId3" Type="http://schemas.openxmlformats.org/officeDocument/2006/relationships/hyperlink" Target="https://www.cpc.ncep.noaa.gov/products/precip/CWlink/vpotgifs/am_ir_monthly_60E_8.gif" TargetMode="External"/><Relationship Id="rId7" Type="http://schemas.openxmlformats.org/officeDocument/2006/relationships/hyperlink" Target="https://www.cpc.ncep.noaa.gov/products/precip/CWlink/MJO/mjo.shtml" TargetMode="Externa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hyperlink" Target="https://www.cpc.ncep.noaa.gov/products/precip/CWlink/vpotgifs/am_ir_monthly_60E_1.gif" TargetMode="External"/><Relationship Id="rId5" Type="http://schemas.openxmlformats.org/officeDocument/2006/relationships/hyperlink" Target="http://www.cpc.ncep.noaa.gov/products/precip/CWlink/MJO/mjoupdate.pdf" TargetMode="External"/><Relationship Id="rId4" Type="http://schemas.openxmlformats.org/officeDocument/2006/relationships/hyperlink" Target="https://www.cpc.ncep.noaa.gov/products/precip/CWlink/ir_anim_monthly.shtml" TargetMode="External"/><Relationship Id="rId9" Type="http://schemas.openxmlformats.org/officeDocument/2006/relationships/image" Target="../media/image13.gif"/></Relationships>
</file>

<file path=ppt/slides/_rels/slide8.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hyperlink" Target="https://www.cpc.ncep.noaa.gov/products/precip/CWlink/MJO/CLIVAR/clivar_wh.shtml"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ftp.cpc.ncep.noaa.gov/International/PREPARE_Pacific/subseasonal/gefs_raw/spatial_olrmap_full.gif" TargetMode="External"/><Relationship Id="rId2" Type="http://schemas.openxmlformats.org/officeDocument/2006/relationships/image" Target="../media/image20.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ftp.cpc.ncep.noaa.gov/International/PREPARE_Pacific/subseasonal/enso_mjo_composites/fig_dir/pacific_precip_NDJ_mjo_comp.png"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
          <p:cNvSpPr txBox="1">
            <a:spLocks noGrp="1"/>
          </p:cNvSpPr>
          <p:nvPr>
            <p:ph type="title"/>
          </p:nvPr>
        </p:nvSpPr>
        <p:spPr>
          <a:xfrm>
            <a:off x="372140" y="483186"/>
            <a:ext cx="8654902" cy="18288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alibri"/>
              <a:buNone/>
            </a:pPr>
            <a:r>
              <a:rPr lang="en-US" dirty="0"/>
              <a:t>Central Pacific Hazards Outlooks – Large Scale Forcing</a:t>
            </a:r>
            <a:endParaRPr dirty="0"/>
          </a:p>
        </p:txBody>
      </p:sp>
      <p:sp>
        <p:nvSpPr>
          <p:cNvPr id="89" name="Google Shape;89;p1"/>
          <p:cNvSpPr txBox="1"/>
          <p:nvPr/>
        </p:nvSpPr>
        <p:spPr>
          <a:xfrm>
            <a:off x="2870791" y="2753152"/>
            <a:ext cx="3657600" cy="369291"/>
          </a:xfrm>
          <a:prstGeom prst="rect">
            <a:avLst/>
          </a:prstGeom>
          <a:noFill/>
          <a:ln>
            <a:noFill/>
          </a:ln>
        </p:spPr>
        <p:txBody>
          <a:bodyPr spcFirstLastPara="1" wrap="square" lIns="91425" tIns="45700" rIns="91425" bIns="45700" anchor="t" anchorCtr="0">
            <a:spAutoFit/>
          </a:bodyPr>
          <a:lstStyle/>
          <a:p>
            <a:pPr algn="ctr"/>
            <a:r>
              <a:rPr sz="1800" b="1" dirty="0">
                <a:solidFill>
                  <a:srgbClr val="000000"/>
                </a:solidFill>
              </a:rPr>
              <a:t>Date of </a:t>
            </a:r>
            <a:r>
              <a:rPr lang="en-US" sz="1800" b="1" dirty="0">
                <a:solidFill>
                  <a:srgbClr val="000000"/>
                </a:solidFill>
              </a:rPr>
              <a:t>I</a:t>
            </a:r>
            <a:r>
              <a:rPr sz="1800" b="1" dirty="0">
                <a:solidFill>
                  <a:srgbClr val="000000"/>
                </a:solidFill>
              </a:rPr>
              <a:t>ssue: 2026-0</a:t>
            </a:r>
            <a:r>
              <a:rPr lang="en-US" sz="1800" b="1" dirty="0">
                <a:solidFill>
                  <a:srgbClr val="000000"/>
                </a:solidFill>
              </a:rPr>
              <a:t>2</a:t>
            </a:r>
            <a:r>
              <a:rPr sz="1800" b="1" dirty="0">
                <a:solidFill>
                  <a:srgbClr val="000000"/>
                </a:solidFill>
              </a:rPr>
              <a:t>-</a:t>
            </a:r>
            <a:r>
              <a:rPr lang="en-US" sz="1800" b="1" dirty="0"/>
              <a:t>18</a:t>
            </a:r>
            <a:endParaRPr sz="1800" b="1" dirty="0">
              <a:solidFill>
                <a:srgbClr val="000000"/>
              </a:solidFill>
            </a:endParaRPr>
          </a:p>
        </p:txBody>
      </p:sp>
      <p:sp>
        <p:nvSpPr>
          <p:cNvPr id="90" name="Google Shape;90;p1"/>
          <p:cNvSpPr txBox="1"/>
          <p:nvPr/>
        </p:nvSpPr>
        <p:spPr>
          <a:xfrm>
            <a:off x="1562361" y="3122443"/>
            <a:ext cx="6274460" cy="369291"/>
          </a:xfrm>
          <a:prstGeom prst="rect">
            <a:avLst/>
          </a:prstGeom>
          <a:noFill/>
          <a:ln>
            <a:noFill/>
          </a:ln>
        </p:spPr>
        <p:txBody>
          <a:bodyPr spcFirstLastPara="1" wrap="square" lIns="91425" tIns="45700" rIns="91425" bIns="45700" anchor="t" anchorCtr="0">
            <a:spAutoFit/>
          </a:bodyPr>
          <a:lstStyle/>
          <a:p>
            <a:pPr algn="ctr"/>
            <a:r>
              <a:rPr sz="1800" b="1" dirty="0">
                <a:solidFill>
                  <a:srgbClr val="000000"/>
                </a:solidFill>
              </a:rPr>
              <a:t>Week-1, Valid: </a:t>
            </a:r>
            <a:r>
              <a:rPr lang="en-US" sz="1800" b="1" dirty="0">
                <a:solidFill>
                  <a:srgbClr val="000000"/>
                </a:solidFill>
              </a:rPr>
              <a:t>19</a:t>
            </a:r>
            <a:r>
              <a:rPr sz="1800" b="1" dirty="0">
                <a:solidFill>
                  <a:srgbClr val="000000"/>
                </a:solidFill>
              </a:rPr>
              <a:t> </a:t>
            </a:r>
            <a:r>
              <a:rPr lang="en-US" sz="1800" b="1" dirty="0"/>
              <a:t>February</a:t>
            </a:r>
            <a:r>
              <a:rPr lang="en-US" sz="1800" b="1" dirty="0">
                <a:solidFill>
                  <a:srgbClr val="000000"/>
                </a:solidFill>
              </a:rPr>
              <a:t> </a:t>
            </a:r>
            <a:r>
              <a:rPr sz="1800" b="1" dirty="0">
                <a:solidFill>
                  <a:srgbClr val="000000"/>
                </a:solidFill>
              </a:rPr>
              <a:t>– </a:t>
            </a:r>
            <a:r>
              <a:rPr lang="en-US" sz="1800" b="1" dirty="0">
                <a:solidFill>
                  <a:srgbClr val="000000"/>
                </a:solidFill>
              </a:rPr>
              <a:t>25</a:t>
            </a:r>
            <a:r>
              <a:rPr sz="1800" b="1" dirty="0">
                <a:solidFill>
                  <a:srgbClr val="000000"/>
                </a:solidFill>
              </a:rPr>
              <a:t> </a:t>
            </a:r>
            <a:r>
              <a:rPr lang="en-US" sz="1800" b="1" dirty="0">
                <a:solidFill>
                  <a:srgbClr val="000000"/>
                </a:solidFill>
              </a:rPr>
              <a:t>February </a:t>
            </a:r>
            <a:r>
              <a:rPr sz="1800" b="1" dirty="0">
                <a:solidFill>
                  <a:srgbClr val="000000"/>
                </a:solidFill>
              </a:rPr>
              <a:t>2026</a:t>
            </a:r>
          </a:p>
        </p:txBody>
      </p:sp>
      <p:pic>
        <p:nvPicPr>
          <p:cNvPr id="91" name="Google Shape;91;p1" descr="NOAA_logo.png"/>
          <p:cNvPicPr preferRelativeResize="0"/>
          <p:nvPr/>
        </p:nvPicPr>
        <p:blipFill rotWithShape="1">
          <a:blip r:embed="rId3">
            <a:alphaModFix/>
          </a:blip>
          <a:srcRect/>
          <a:stretch/>
        </p:blipFill>
        <p:spPr>
          <a:xfrm>
            <a:off x="7293724" y="5145910"/>
            <a:ext cx="1232539" cy="1228904"/>
          </a:xfrm>
          <a:prstGeom prst="rect">
            <a:avLst/>
          </a:prstGeom>
          <a:noFill/>
          <a:ln>
            <a:noFill/>
          </a:ln>
        </p:spPr>
      </p:pic>
      <p:pic>
        <p:nvPicPr>
          <p:cNvPr id="2" name="Picture 1">
            <a:extLst>
              <a:ext uri="{FF2B5EF4-FFF2-40B4-BE49-F238E27FC236}">
                <a16:creationId xmlns:a16="http://schemas.microsoft.com/office/drawing/2014/main" id="{D73CCA04-E6B8-46BE-93E7-FAB6AA7C9167}"/>
              </a:ext>
            </a:extLst>
          </p:cNvPr>
          <p:cNvPicPr>
            <a:picLocks noChangeAspect="1"/>
          </p:cNvPicPr>
          <p:nvPr/>
        </p:nvPicPr>
        <p:blipFill>
          <a:blip r:embed="rId4"/>
          <a:stretch>
            <a:fillRect/>
          </a:stretch>
        </p:blipFill>
        <p:spPr>
          <a:xfrm>
            <a:off x="617737" y="5145910"/>
            <a:ext cx="2988947" cy="122890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2"/>
          <p:cNvSpPr txBox="1">
            <a:spLocks noGrp="1"/>
          </p:cNvSpPr>
          <p:nvPr>
            <p:ph type="title"/>
          </p:nvPr>
        </p:nvSpPr>
        <p:spPr>
          <a:xfrm>
            <a:off x="262825" y="30094"/>
            <a:ext cx="2743200" cy="745761"/>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ts val="4000"/>
              <a:buFont typeface="Calibri"/>
              <a:buNone/>
            </a:pPr>
            <a:r>
              <a:rPr lang="en-US" dirty="0"/>
              <a:t>Outline:</a:t>
            </a:r>
            <a:endParaRPr dirty="0"/>
          </a:p>
        </p:txBody>
      </p:sp>
      <p:sp>
        <p:nvSpPr>
          <p:cNvPr id="97" name="Google Shape;97;p2"/>
          <p:cNvSpPr txBox="1"/>
          <p:nvPr/>
        </p:nvSpPr>
        <p:spPr>
          <a:xfrm>
            <a:off x="452582" y="921113"/>
            <a:ext cx="8410121" cy="6001603"/>
          </a:xfrm>
          <a:prstGeom prst="rect">
            <a:avLst/>
          </a:prstGeom>
          <a:noFill/>
          <a:ln>
            <a:noFill/>
          </a:ln>
        </p:spPr>
        <p:txBody>
          <a:bodyPr spcFirstLastPara="1" wrap="square" lIns="91425" tIns="45700" rIns="91425" bIns="45700" anchor="t" anchorCtr="0">
            <a:spAutoFit/>
          </a:bodyPr>
          <a:lstStyle/>
          <a:p>
            <a:pPr lvl="0"/>
            <a:r>
              <a:rPr lang="en-US" sz="2400" dirty="0">
                <a:solidFill>
                  <a:schemeClr val="dk1"/>
                </a:solidFill>
                <a:latin typeface="Calibri"/>
                <a:ea typeface="Calibri"/>
                <a:cs typeface="Calibri"/>
                <a:sym typeface="Calibri"/>
              </a:rPr>
              <a:t>Monthly ENSO Update</a:t>
            </a:r>
          </a:p>
          <a:p>
            <a:pPr lvl="0"/>
            <a:endParaRPr lang="en-US" sz="2400" dirty="0">
              <a:solidFill>
                <a:schemeClr val="dk1"/>
              </a:solidFill>
              <a:latin typeface="Calibri"/>
              <a:ea typeface="Calibri"/>
              <a:cs typeface="Calibri"/>
              <a:sym typeface="Calibri"/>
            </a:endParaRPr>
          </a:p>
          <a:p>
            <a:pPr lvl="0"/>
            <a:r>
              <a:rPr lang="en-US" sz="2400" dirty="0">
                <a:solidFill>
                  <a:schemeClr val="dk1"/>
                </a:solidFill>
                <a:latin typeface="Calibri"/>
                <a:ea typeface="Calibri"/>
                <a:cs typeface="Calibri"/>
                <a:sym typeface="Calibri"/>
              </a:rPr>
              <a:t>State of the Global Ocean (past 1 month and 3 months)</a:t>
            </a:r>
            <a:endParaRPr lang="en-US" sz="2400" dirty="0"/>
          </a:p>
          <a:p>
            <a:pPr lvl="0"/>
            <a:endParaRPr lang="en-US" sz="2400" dirty="0">
              <a:solidFill>
                <a:schemeClr val="dk1"/>
              </a:solidFill>
              <a:latin typeface="Calibri"/>
              <a:ea typeface="Calibri"/>
              <a:cs typeface="Calibri"/>
              <a:sym typeface="Calibri"/>
            </a:endParaRPr>
          </a:p>
          <a:p>
            <a:pPr marL="0" marR="0" lvl="0" indent="0" algn="l" rtl="0">
              <a:spcBef>
                <a:spcPts val="0"/>
              </a:spcBef>
              <a:spcAft>
                <a:spcPts val="0"/>
              </a:spcAft>
              <a:buNone/>
            </a:pPr>
            <a:r>
              <a:rPr lang="en-US" sz="2400" dirty="0">
                <a:solidFill>
                  <a:schemeClr val="dk1"/>
                </a:solidFill>
                <a:latin typeface="Calibri"/>
                <a:ea typeface="Calibri"/>
                <a:cs typeface="Calibri"/>
                <a:sym typeface="Calibri"/>
              </a:rPr>
              <a:t>State of ENSO and global temperature and precipitation response</a:t>
            </a:r>
          </a:p>
          <a:p>
            <a:pPr marL="0" marR="0" lvl="0" indent="0" algn="l" rtl="0">
              <a:spcBef>
                <a:spcPts val="0"/>
              </a:spcBef>
              <a:spcAft>
                <a:spcPts val="0"/>
              </a:spcAft>
              <a:buNone/>
            </a:pPr>
            <a:endParaRPr sz="2400" dirty="0">
              <a:solidFill>
                <a:schemeClr val="dk1"/>
              </a:solidFill>
              <a:latin typeface="Calibri"/>
              <a:ea typeface="Calibri"/>
              <a:cs typeface="Calibri"/>
              <a:sym typeface="Calibri"/>
            </a:endParaRPr>
          </a:p>
          <a:p>
            <a:pPr marL="0" marR="0" lvl="0" indent="0" algn="l" rtl="0">
              <a:spcBef>
                <a:spcPts val="0"/>
              </a:spcBef>
              <a:spcAft>
                <a:spcPts val="0"/>
              </a:spcAft>
              <a:buNone/>
            </a:pPr>
            <a:r>
              <a:rPr lang="en-US" sz="2400" dirty="0">
                <a:solidFill>
                  <a:schemeClr val="dk1"/>
                </a:solidFill>
                <a:latin typeface="Calibri"/>
                <a:ea typeface="Calibri"/>
                <a:cs typeface="Calibri"/>
                <a:sym typeface="Calibri"/>
              </a:rPr>
              <a:t>Weekly SST anomalies and tendencies</a:t>
            </a:r>
          </a:p>
          <a:p>
            <a:pPr marL="0" marR="0" lvl="0" indent="0" algn="l" rtl="0">
              <a:spcBef>
                <a:spcPts val="0"/>
              </a:spcBef>
              <a:spcAft>
                <a:spcPts val="0"/>
              </a:spcAft>
              <a:buNone/>
            </a:pPr>
            <a:endParaRPr lang="en-US" sz="2400" dirty="0">
              <a:solidFill>
                <a:schemeClr val="dk1"/>
              </a:solidFill>
              <a:latin typeface="Calibri"/>
              <a:ea typeface="Calibri"/>
              <a:cs typeface="Calibri"/>
              <a:sym typeface="Calibri"/>
            </a:endParaRPr>
          </a:p>
          <a:p>
            <a:pPr marL="0" marR="0" lvl="0" indent="0" algn="l" rtl="0">
              <a:spcBef>
                <a:spcPts val="0"/>
              </a:spcBef>
              <a:spcAft>
                <a:spcPts val="0"/>
              </a:spcAft>
              <a:buNone/>
            </a:pPr>
            <a:r>
              <a:rPr lang="en-US" sz="2400" dirty="0">
                <a:solidFill>
                  <a:schemeClr val="dk1"/>
                </a:solidFill>
                <a:latin typeface="Calibri"/>
                <a:ea typeface="Calibri"/>
                <a:cs typeface="Calibri"/>
                <a:sym typeface="Calibri"/>
              </a:rPr>
              <a:t>State of MJO -- Velocity potential</a:t>
            </a:r>
          </a:p>
          <a:p>
            <a:pPr marL="0" marR="0" lvl="0" indent="0" algn="l" rtl="0">
              <a:spcBef>
                <a:spcPts val="0"/>
              </a:spcBef>
              <a:spcAft>
                <a:spcPts val="0"/>
              </a:spcAft>
              <a:buNone/>
            </a:pPr>
            <a:endParaRPr lang="en-US" sz="2400" dirty="0">
              <a:solidFill>
                <a:schemeClr val="dk1"/>
              </a:solidFill>
              <a:latin typeface="Calibri"/>
              <a:ea typeface="Calibri"/>
              <a:cs typeface="Calibri"/>
              <a:sym typeface="Calibri"/>
            </a:endParaRPr>
          </a:p>
          <a:p>
            <a:pPr marL="0" marR="0" lvl="0" indent="0" algn="l" rtl="0">
              <a:spcBef>
                <a:spcPts val="0"/>
              </a:spcBef>
              <a:spcAft>
                <a:spcPts val="0"/>
              </a:spcAft>
              <a:buNone/>
            </a:pPr>
            <a:r>
              <a:rPr lang="en-US" sz="2400" dirty="0">
                <a:solidFill>
                  <a:schemeClr val="dk1"/>
                </a:solidFill>
                <a:latin typeface="Calibri"/>
                <a:ea typeface="Calibri"/>
                <a:cs typeface="Calibri"/>
                <a:sym typeface="Calibri"/>
              </a:rPr>
              <a:t>State of MJO -- Wheeler-Hendon Index Forecast</a:t>
            </a:r>
          </a:p>
          <a:p>
            <a:pPr marL="0" marR="0" lvl="0" indent="0" algn="l" rtl="0">
              <a:spcBef>
                <a:spcPts val="0"/>
              </a:spcBef>
              <a:spcAft>
                <a:spcPts val="0"/>
              </a:spcAft>
              <a:buNone/>
            </a:pPr>
            <a:endParaRPr lang="en-US" sz="2400" dirty="0">
              <a:solidFill>
                <a:schemeClr val="dk1"/>
              </a:solidFill>
              <a:latin typeface="Calibri"/>
              <a:ea typeface="Calibri"/>
              <a:cs typeface="Calibri"/>
              <a:sym typeface="Calibri"/>
            </a:endParaRPr>
          </a:p>
          <a:p>
            <a:pPr marL="0" marR="0" lvl="0" indent="0" algn="l" rtl="0">
              <a:spcBef>
                <a:spcPts val="0"/>
              </a:spcBef>
              <a:spcAft>
                <a:spcPts val="0"/>
              </a:spcAft>
              <a:buNone/>
            </a:pPr>
            <a:r>
              <a:rPr lang="en-US" sz="2400" dirty="0">
                <a:solidFill>
                  <a:schemeClr val="dk1"/>
                </a:solidFill>
                <a:latin typeface="Calibri"/>
                <a:ea typeface="Calibri"/>
                <a:cs typeface="Calibri"/>
                <a:sym typeface="Calibri"/>
              </a:rPr>
              <a:t>State of MJO – Evolution of MJO-related OLR anomalies</a:t>
            </a:r>
          </a:p>
          <a:p>
            <a:pPr marL="0" marR="0" lvl="0" indent="0" algn="l" rtl="0">
              <a:spcBef>
                <a:spcPts val="0"/>
              </a:spcBef>
              <a:spcAft>
                <a:spcPts val="0"/>
              </a:spcAft>
              <a:buNone/>
            </a:pPr>
            <a:endParaRPr lang="en-US" sz="2400" dirty="0">
              <a:solidFill>
                <a:schemeClr val="dk1"/>
              </a:solidFill>
              <a:latin typeface="Calibri"/>
              <a:ea typeface="Calibri"/>
              <a:cs typeface="Calibri"/>
              <a:sym typeface="Calibri"/>
            </a:endParaRPr>
          </a:p>
          <a:p>
            <a:pPr marL="0" marR="0" lvl="0" indent="0" algn="l" rtl="0">
              <a:spcBef>
                <a:spcPts val="0"/>
              </a:spcBef>
              <a:spcAft>
                <a:spcPts val="0"/>
              </a:spcAft>
              <a:buNone/>
            </a:pPr>
            <a:r>
              <a:rPr lang="en-US" sz="2400" dirty="0">
                <a:solidFill>
                  <a:schemeClr val="dk1"/>
                </a:solidFill>
                <a:latin typeface="Calibri"/>
                <a:ea typeface="Calibri"/>
                <a:cs typeface="Calibri"/>
                <a:sym typeface="Calibri"/>
              </a:rPr>
              <a:t>MJO-related Precipitation Composites</a:t>
            </a:r>
            <a:endParaRPr sz="2400" dirty="0"/>
          </a:p>
          <a:p>
            <a:pPr marL="0" marR="0" lvl="0" indent="0" algn="l" rtl="0">
              <a:spcBef>
                <a:spcPts val="0"/>
              </a:spcBef>
              <a:spcAft>
                <a:spcPts val="0"/>
              </a:spcAft>
              <a:buNone/>
            </a:pPr>
            <a:endParaRPr sz="2400" dirty="0">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433506C-12ED-4A2A-85B3-062DACC9646F}"/>
              </a:ext>
            </a:extLst>
          </p:cNvPr>
          <p:cNvPicPr>
            <a:picLocks noChangeAspect="1"/>
          </p:cNvPicPr>
          <p:nvPr/>
        </p:nvPicPr>
        <p:blipFill>
          <a:blip r:embed="rId3"/>
          <a:srcRect/>
          <a:stretch/>
        </p:blipFill>
        <p:spPr>
          <a:xfrm>
            <a:off x="2371513" y="624991"/>
            <a:ext cx="4758517" cy="2819863"/>
          </a:xfrm>
          <a:prstGeom prst="rect">
            <a:avLst/>
          </a:prstGeom>
        </p:spPr>
      </p:pic>
      <p:sp>
        <p:nvSpPr>
          <p:cNvPr id="18434" name="TextBox 15"/>
          <p:cNvSpPr txBox="1">
            <a:spLocks noChangeArrowheads="1"/>
          </p:cNvSpPr>
          <p:nvPr/>
        </p:nvSpPr>
        <p:spPr bwMode="auto">
          <a:xfrm>
            <a:off x="6639844" y="1213557"/>
            <a:ext cx="2341906" cy="954107"/>
          </a:xfrm>
          <a:prstGeom prst="rect">
            <a:avLst/>
          </a:prstGeom>
          <a:noFill/>
          <a:ln w="9525">
            <a:noFill/>
            <a:miter lim="800000"/>
            <a:headEnd/>
            <a:tailEnd/>
          </a:ln>
        </p:spPr>
        <p:txBody>
          <a:bodyPr wrap="square">
            <a:spAutoFit/>
          </a:bodyPr>
          <a:lstStyle/>
          <a:p>
            <a:pPr algn="just"/>
            <a:r>
              <a:rPr lang="en-US" dirty="0">
                <a:latin typeface="Calibri" pitchFamily="34" charset="0"/>
              </a:rPr>
              <a:t>In the past month, equatorial SSTs were warmer in the western Pacific compared to the east-central Pacific. </a:t>
            </a:r>
          </a:p>
        </p:txBody>
      </p:sp>
      <p:sp>
        <p:nvSpPr>
          <p:cNvPr id="18435" name="TextBox 2"/>
          <p:cNvSpPr txBox="1">
            <a:spLocks noChangeArrowheads="1"/>
          </p:cNvSpPr>
          <p:nvPr/>
        </p:nvSpPr>
        <p:spPr bwMode="auto">
          <a:xfrm>
            <a:off x="381000" y="0"/>
            <a:ext cx="8458200" cy="584775"/>
          </a:xfrm>
          <a:prstGeom prst="rect">
            <a:avLst/>
          </a:prstGeom>
          <a:noFill/>
          <a:ln w="9525">
            <a:noFill/>
            <a:miter lim="800000"/>
            <a:headEnd/>
            <a:tailEnd/>
          </a:ln>
        </p:spPr>
        <p:txBody>
          <a:bodyPr wrap="square">
            <a:spAutoFit/>
          </a:bodyPr>
          <a:lstStyle/>
          <a:p>
            <a:r>
              <a:rPr lang="en-US" sz="3200" b="1" dirty="0">
                <a:solidFill>
                  <a:srgbClr val="0000FF"/>
                </a:solidFill>
                <a:latin typeface="Calibri" pitchFamily="34" charset="0"/>
              </a:rPr>
              <a:t>Current State of the Global Ocean</a:t>
            </a:r>
            <a:r>
              <a:rPr lang="en-US" sz="3200" b="1" dirty="0">
                <a:latin typeface="Calibri" pitchFamily="34" charset="0"/>
              </a:rPr>
              <a:t>  </a:t>
            </a:r>
            <a:r>
              <a:rPr lang="en-US" sz="2000" dirty="0">
                <a:solidFill>
                  <a:srgbClr val="FF0000"/>
                </a:solidFill>
              </a:rPr>
              <a:t>(Last Four Weeks)</a:t>
            </a:r>
          </a:p>
        </p:txBody>
      </p:sp>
      <p:sp>
        <p:nvSpPr>
          <p:cNvPr id="18441" name="TextBox 1"/>
          <p:cNvSpPr txBox="1">
            <a:spLocks noChangeArrowheads="1"/>
          </p:cNvSpPr>
          <p:nvPr/>
        </p:nvSpPr>
        <p:spPr bwMode="auto">
          <a:xfrm>
            <a:off x="6574746" y="4404355"/>
            <a:ext cx="2407344" cy="1169551"/>
          </a:xfrm>
          <a:prstGeom prst="rect">
            <a:avLst/>
          </a:prstGeom>
          <a:noFill/>
          <a:ln w="9525">
            <a:noFill/>
            <a:miter lim="800000"/>
            <a:headEnd/>
            <a:tailEnd/>
          </a:ln>
        </p:spPr>
        <p:txBody>
          <a:bodyPr wrap="square">
            <a:spAutoFit/>
          </a:bodyPr>
          <a:lstStyle/>
          <a:p>
            <a:pPr algn="just"/>
            <a:r>
              <a:rPr lang="en-US" dirty="0">
                <a:latin typeface="Calibri" panose="020F0502020204030204" pitchFamily="34" charset="0"/>
                <a:cs typeface="Calibri" panose="020F0502020204030204" pitchFamily="34" charset="0"/>
              </a:rPr>
              <a:t>During the last four weeks, positive SST anomaly changes were observed in the central and eastern tropical Pacific Ocean.</a:t>
            </a:r>
          </a:p>
        </p:txBody>
      </p:sp>
      <p:grpSp>
        <p:nvGrpSpPr>
          <p:cNvPr id="2" name="Group 1">
            <a:extLst>
              <a:ext uri="{FF2B5EF4-FFF2-40B4-BE49-F238E27FC236}">
                <a16:creationId xmlns:a16="http://schemas.microsoft.com/office/drawing/2014/main" id="{44774544-5A84-4511-8F81-8403B0CCC5A5}"/>
              </a:ext>
            </a:extLst>
          </p:cNvPr>
          <p:cNvGrpSpPr/>
          <p:nvPr/>
        </p:nvGrpSpPr>
        <p:grpSpPr>
          <a:xfrm>
            <a:off x="2462308" y="3990181"/>
            <a:ext cx="4112438" cy="1914445"/>
            <a:chOff x="2403102" y="3919848"/>
            <a:chExt cx="4246212" cy="1880798"/>
          </a:xfrm>
        </p:grpSpPr>
        <p:pic>
          <p:nvPicPr>
            <p:cNvPr id="5" name="Picture 4">
              <a:extLst>
                <a:ext uri="{FF2B5EF4-FFF2-40B4-BE49-F238E27FC236}">
                  <a16:creationId xmlns:a16="http://schemas.microsoft.com/office/drawing/2014/main" id="{2384E919-E471-4E04-AA2D-F9574FDBEF57}"/>
                </a:ext>
              </a:extLst>
            </p:cNvPr>
            <p:cNvPicPr>
              <a:picLocks noChangeAspect="1"/>
            </p:cNvPicPr>
            <p:nvPr/>
          </p:nvPicPr>
          <p:blipFill>
            <a:blip r:embed="rId4"/>
            <a:srcRect l="67" r="67"/>
            <a:stretch/>
          </p:blipFill>
          <p:spPr>
            <a:xfrm>
              <a:off x="2403102" y="3919848"/>
              <a:ext cx="4246212" cy="1590585"/>
            </a:xfrm>
            <a:prstGeom prst="rect">
              <a:avLst/>
            </a:prstGeom>
          </p:spPr>
        </p:pic>
        <p:sp>
          <p:nvSpPr>
            <p:cNvPr id="27" name="Rectangle 154" descr="SSTADifClrBar"/>
            <p:cNvSpPr>
              <a:spLocks noChangeArrowheads="1"/>
            </p:cNvSpPr>
            <p:nvPr/>
          </p:nvSpPr>
          <p:spPr bwMode="auto">
            <a:xfrm>
              <a:off x="2497015" y="5559665"/>
              <a:ext cx="4110109" cy="240981"/>
            </a:xfrm>
            <a:prstGeom prst="rect">
              <a:avLst/>
            </a:prstGeom>
            <a:blipFill dpi="0" rotWithShape="0">
              <a:blip r:embed="rId5" cstate="print"/>
              <a:srcRect/>
              <a:stretch>
                <a:fillRect t="-19328" b="-37290"/>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ts val="250"/>
                </a:spcBef>
                <a:buClr>
                  <a:schemeClr val="accent1"/>
                </a:buClr>
                <a:buSzPct val="80000"/>
                <a:buFont typeface="Wingdings 2" pitchFamily="18" charset="2"/>
                <a:buChar char=""/>
                <a:defRPr sz="2800">
                  <a:solidFill>
                    <a:schemeClr val="tx1"/>
                  </a:solidFill>
                  <a:latin typeface="Verdana" pitchFamily="34" charset="0"/>
                  <a:ea typeface="MS PGothic" pitchFamily="34" charset="-128"/>
                </a:defRPr>
              </a:lvl1pPr>
              <a:lvl2pPr marL="742950" indent="-285750" eaLnBrk="0" hangingPunct="0">
                <a:spcBef>
                  <a:spcPts val="250"/>
                </a:spcBef>
                <a:buClr>
                  <a:schemeClr val="accent1"/>
                </a:buClr>
                <a:buSzPct val="100000"/>
                <a:buFont typeface="Verdana" pitchFamily="34" charset="0"/>
                <a:buChar char="◦"/>
                <a:defRPr sz="2400">
                  <a:solidFill>
                    <a:schemeClr val="tx1"/>
                  </a:solidFill>
                  <a:latin typeface="Verdana" pitchFamily="34" charset="0"/>
                  <a:ea typeface="MS PGothic" pitchFamily="34" charset="-128"/>
                </a:defRPr>
              </a:lvl2pPr>
              <a:lvl3pPr marL="1143000" indent="-228600" eaLnBrk="0" hangingPunct="0">
                <a:spcBef>
                  <a:spcPts val="250"/>
                </a:spcBef>
                <a:buClr>
                  <a:srgbClr val="ED3742"/>
                </a:buClr>
                <a:buSzPct val="100000"/>
                <a:buFont typeface="Wingdings 2" pitchFamily="18" charset="2"/>
                <a:buChar char=""/>
                <a:defRPr sz="2200">
                  <a:solidFill>
                    <a:schemeClr val="tx1"/>
                  </a:solidFill>
                  <a:latin typeface="Verdana" pitchFamily="34" charset="0"/>
                  <a:ea typeface="MS PGothic" pitchFamily="34" charset="-128"/>
                </a:defRPr>
              </a:lvl3pPr>
              <a:lvl4pPr marL="1600200" indent="-228600" eaLnBrk="0" hangingPunct="0">
                <a:spcBef>
                  <a:spcPts val="225"/>
                </a:spcBef>
                <a:buClr>
                  <a:srgbClr val="ED3742"/>
                </a:buClr>
                <a:buSzPct val="112000"/>
                <a:buFont typeface="Verdana" pitchFamily="34" charset="0"/>
                <a:buChar char="◦"/>
                <a:defRPr sz="1900">
                  <a:solidFill>
                    <a:schemeClr val="tx1"/>
                  </a:solidFill>
                  <a:latin typeface="Verdana" pitchFamily="34" charset="0"/>
                  <a:ea typeface="MS PGothic" pitchFamily="34" charset="-128"/>
                </a:defRPr>
              </a:lvl4pPr>
              <a:lvl5pPr marL="2057400" indent="-228600" eaLnBrk="0" hangingPunct="0">
                <a:spcBef>
                  <a:spcPts val="250"/>
                </a:spcBef>
                <a:buClr>
                  <a:srgbClr val="4A85BF"/>
                </a:buClr>
                <a:buSzPct val="100000"/>
                <a:buFont typeface="Wingdings 2" pitchFamily="18" charset="2"/>
                <a:buChar char=""/>
                <a:defRPr>
                  <a:solidFill>
                    <a:schemeClr val="tx1"/>
                  </a:solidFill>
                  <a:latin typeface="Verdana" pitchFamily="34" charset="0"/>
                  <a:ea typeface="MS PGothic" pitchFamily="34" charset="-128"/>
                </a:defRPr>
              </a:lvl5pPr>
              <a:lvl6pPr marL="2514600" indent="-228600" eaLnBrk="0" fontAlgn="base" hangingPunct="0">
                <a:spcBef>
                  <a:spcPts val="250"/>
                </a:spcBef>
                <a:spcAft>
                  <a:spcPct val="0"/>
                </a:spcAft>
                <a:buClr>
                  <a:srgbClr val="4A85BF"/>
                </a:buClr>
                <a:buSzPct val="100000"/>
                <a:buFont typeface="Wingdings 2" pitchFamily="18" charset="2"/>
                <a:buChar char=""/>
                <a:defRPr>
                  <a:solidFill>
                    <a:schemeClr val="tx1"/>
                  </a:solidFill>
                  <a:latin typeface="Verdana" pitchFamily="34" charset="0"/>
                  <a:ea typeface="MS PGothic" pitchFamily="34" charset="-128"/>
                </a:defRPr>
              </a:lvl6pPr>
              <a:lvl7pPr marL="2971800" indent="-228600" eaLnBrk="0" fontAlgn="base" hangingPunct="0">
                <a:spcBef>
                  <a:spcPts val="250"/>
                </a:spcBef>
                <a:spcAft>
                  <a:spcPct val="0"/>
                </a:spcAft>
                <a:buClr>
                  <a:srgbClr val="4A85BF"/>
                </a:buClr>
                <a:buSzPct val="100000"/>
                <a:buFont typeface="Wingdings 2" pitchFamily="18" charset="2"/>
                <a:buChar char=""/>
                <a:defRPr>
                  <a:solidFill>
                    <a:schemeClr val="tx1"/>
                  </a:solidFill>
                  <a:latin typeface="Verdana" pitchFamily="34" charset="0"/>
                  <a:ea typeface="MS PGothic" pitchFamily="34" charset="-128"/>
                </a:defRPr>
              </a:lvl7pPr>
              <a:lvl8pPr marL="3429000" indent="-228600" eaLnBrk="0" fontAlgn="base" hangingPunct="0">
                <a:spcBef>
                  <a:spcPts val="250"/>
                </a:spcBef>
                <a:spcAft>
                  <a:spcPct val="0"/>
                </a:spcAft>
                <a:buClr>
                  <a:srgbClr val="4A85BF"/>
                </a:buClr>
                <a:buSzPct val="100000"/>
                <a:buFont typeface="Wingdings 2" pitchFamily="18" charset="2"/>
                <a:buChar char=""/>
                <a:defRPr>
                  <a:solidFill>
                    <a:schemeClr val="tx1"/>
                  </a:solidFill>
                  <a:latin typeface="Verdana" pitchFamily="34" charset="0"/>
                  <a:ea typeface="MS PGothic" pitchFamily="34" charset="-128"/>
                </a:defRPr>
              </a:lvl8pPr>
              <a:lvl9pPr marL="3886200" indent="-228600" eaLnBrk="0" fontAlgn="base" hangingPunct="0">
                <a:spcBef>
                  <a:spcPts val="250"/>
                </a:spcBef>
                <a:spcAft>
                  <a:spcPct val="0"/>
                </a:spcAft>
                <a:buClr>
                  <a:srgbClr val="4A85BF"/>
                </a:buClr>
                <a:buSzPct val="100000"/>
                <a:buFont typeface="Wingdings 2" pitchFamily="18" charset="2"/>
                <a:buChar char=""/>
                <a:defRPr>
                  <a:solidFill>
                    <a:schemeClr val="tx1"/>
                  </a:solidFill>
                  <a:latin typeface="Verdana" pitchFamily="34" charset="0"/>
                  <a:ea typeface="MS PGothic" pitchFamily="34" charset="-128"/>
                </a:defRPr>
              </a:lvl9pPr>
            </a:lstStyle>
            <a:p>
              <a:pPr eaLnBrk="1" hangingPunct="1">
                <a:spcBef>
                  <a:spcPct val="0"/>
                </a:spcBef>
                <a:buClrTx/>
                <a:buSzTx/>
                <a:buFontTx/>
                <a:buNone/>
              </a:pPr>
              <a:endParaRPr lang="en-US" altLang="en-US">
                <a:latin typeface="Times New Roman" pitchFamily="18" charset="0"/>
              </a:endParaRPr>
            </a:p>
          </p:txBody>
        </p:sp>
      </p:grpSp>
      <p:sp>
        <p:nvSpPr>
          <p:cNvPr id="37" name="TextBox 15"/>
          <p:cNvSpPr txBox="1">
            <a:spLocks noChangeArrowheads="1"/>
          </p:cNvSpPr>
          <p:nvPr/>
        </p:nvSpPr>
        <p:spPr bwMode="auto">
          <a:xfrm>
            <a:off x="83463" y="1125859"/>
            <a:ext cx="2469799" cy="1384995"/>
          </a:xfrm>
          <a:prstGeom prst="rect">
            <a:avLst/>
          </a:prstGeom>
          <a:noFill/>
          <a:ln w="9525">
            <a:noFill/>
            <a:miter lim="800000"/>
            <a:headEnd/>
            <a:tailEnd/>
          </a:ln>
        </p:spPr>
        <p:txBody>
          <a:bodyPr wrap="square">
            <a:spAutoFit/>
          </a:bodyPr>
          <a:lstStyle/>
          <a:p>
            <a:pPr algn="just"/>
            <a:r>
              <a:rPr lang="en-US" dirty="0">
                <a:latin typeface="Calibri" pitchFamily="34" charset="0"/>
              </a:rPr>
              <a:t>During the last four weeks, sea surface temperatures (SSTs) were above-average in the central Indian Ocean, and off the northeastern coast of Madagascar.</a:t>
            </a:r>
          </a:p>
        </p:txBody>
      </p:sp>
      <p:sp>
        <p:nvSpPr>
          <p:cNvPr id="4" name="TextBox 1">
            <a:extLst>
              <a:ext uri="{FF2B5EF4-FFF2-40B4-BE49-F238E27FC236}">
                <a16:creationId xmlns:a16="http://schemas.microsoft.com/office/drawing/2014/main" id="{0921BB36-4E77-3B3E-9F65-C77F8462D4B7}"/>
              </a:ext>
            </a:extLst>
          </p:cNvPr>
          <p:cNvSpPr txBox="1">
            <a:spLocks noChangeArrowheads="1"/>
          </p:cNvSpPr>
          <p:nvPr/>
        </p:nvSpPr>
        <p:spPr bwMode="auto">
          <a:xfrm>
            <a:off x="88024" y="4211870"/>
            <a:ext cx="2341906" cy="1815882"/>
          </a:xfrm>
          <a:prstGeom prst="rect">
            <a:avLst/>
          </a:prstGeom>
          <a:noFill/>
          <a:ln w="9525">
            <a:noFill/>
            <a:miter lim="800000"/>
            <a:headEnd/>
            <a:tailEnd/>
          </a:ln>
        </p:spPr>
        <p:txBody>
          <a:bodyPr wrap="square">
            <a:spAutoFit/>
          </a:bodyPr>
          <a:lstStyle/>
          <a:p>
            <a:pPr algn="just"/>
            <a:r>
              <a:rPr lang="en-US" dirty="0">
                <a:latin typeface="Calibri" pitchFamily="34" charset="0"/>
              </a:rPr>
              <a:t>During the last four weeks, positive SST anomaly changes were observed in the western tropical Indian Ocean, with negative SST anomaly changes in the eastern tropical Indian Ocean.</a:t>
            </a:r>
          </a:p>
        </p:txBody>
      </p:sp>
      <p:sp>
        <p:nvSpPr>
          <p:cNvPr id="6" name="Rectangle 5"/>
          <p:cNvSpPr/>
          <p:nvPr/>
        </p:nvSpPr>
        <p:spPr>
          <a:xfrm>
            <a:off x="1410204" y="6533408"/>
            <a:ext cx="6509630" cy="415498"/>
          </a:xfrm>
          <a:prstGeom prst="rect">
            <a:avLst/>
          </a:prstGeom>
        </p:spPr>
        <p:txBody>
          <a:bodyPr wrap="square">
            <a:spAutoFit/>
          </a:bodyPr>
          <a:lstStyle/>
          <a:p>
            <a:r>
              <a:rPr lang="en-US" sz="1050" dirty="0">
                <a:hlinkClick r:id="rId6"/>
              </a:rPr>
              <a:t>https://www.cpc.ncep.noaa.gov/products/analysis_monitoring/lanina/enso_evolution-status-fcsts-web.ppt</a:t>
            </a:r>
            <a:endParaRPr lang="en-US" sz="1050" dirty="0"/>
          </a:p>
          <a:p>
            <a:endParaRPr lang="en-US" sz="1050" dirty="0"/>
          </a:p>
        </p:txBody>
      </p:sp>
    </p:spTree>
    <p:extLst>
      <p:ext uri="{BB962C8B-B14F-4D97-AF65-F5344CB8AC3E}">
        <p14:creationId xmlns:p14="http://schemas.microsoft.com/office/powerpoint/2010/main" val="724910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TextBox 2"/>
          <p:cNvSpPr txBox="1">
            <a:spLocks noChangeArrowheads="1"/>
          </p:cNvSpPr>
          <p:nvPr/>
        </p:nvSpPr>
        <p:spPr bwMode="auto">
          <a:xfrm>
            <a:off x="509586" y="132124"/>
            <a:ext cx="8458200" cy="584775"/>
          </a:xfrm>
          <a:prstGeom prst="rect">
            <a:avLst/>
          </a:prstGeom>
          <a:noFill/>
          <a:ln w="9525">
            <a:noFill/>
            <a:miter lim="800000"/>
            <a:headEnd/>
            <a:tailEnd/>
          </a:ln>
        </p:spPr>
        <p:txBody>
          <a:bodyPr wrap="square">
            <a:spAutoFit/>
          </a:bodyPr>
          <a:lstStyle/>
          <a:p>
            <a:pPr algn="ctr"/>
            <a:r>
              <a:rPr lang="en-US" sz="3200" b="1" dirty="0">
                <a:solidFill>
                  <a:srgbClr val="0000FF"/>
                </a:solidFill>
                <a:latin typeface="Calibri" pitchFamily="34" charset="0"/>
              </a:rPr>
              <a:t>State of the Global Ocean</a:t>
            </a:r>
            <a:r>
              <a:rPr lang="en-US" sz="3200" b="1" dirty="0">
                <a:latin typeface="Calibri" pitchFamily="34" charset="0"/>
              </a:rPr>
              <a:t>  </a:t>
            </a:r>
            <a:r>
              <a:rPr lang="en-US" sz="2000" dirty="0">
                <a:solidFill>
                  <a:srgbClr val="FF0000"/>
                </a:solidFill>
              </a:rPr>
              <a:t>(Last 12 weeks)</a:t>
            </a:r>
          </a:p>
        </p:txBody>
      </p:sp>
      <p:sp>
        <p:nvSpPr>
          <p:cNvPr id="2" name="Rectangle 1"/>
          <p:cNvSpPr/>
          <p:nvPr/>
        </p:nvSpPr>
        <p:spPr>
          <a:xfrm>
            <a:off x="650231" y="6418099"/>
            <a:ext cx="7686675" cy="307777"/>
          </a:xfrm>
          <a:prstGeom prst="rect">
            <a:avLst/>
          </a:prstGeom>
        </p:spPr>
        <p:txBody>
          <a:bodyPr wrap="square">
            <a:spAutoFit/>
          </a:bodyPr>
          <a:lstStyle/>
          <a:p>
            <a:r>
              <a:rPr lang="en-US" dirty="0">
                <a:hlinkClick r:id="rId3"/>
              </a:rPr>
              <a:t>https://www.cpc.ncep.noaa.gov/products/analysis_monitoring/enso_update/gsstanim.shtml</a:t>
            </a:r>
            <a:endParaRPr lang="en-US" dirty="0"/>
          </a:p>
        </p:txBody>
      </p:sp>
      <p:sp>
        <p:nvSpPr>
          <p:cNvPr id="3" name="TextBox 2">
            <a:extLst>
              <a:ext uri="{FF2B5EF4-FFF2-40B4-BE49-F238E27FC236}">
                <a16:creationId xmlns:a16="http://schemas.microsoft.com/office/drawing/2014/main" id="{28E1592C-9344-7C7F-A4C8-7B5858204B5B}"/>
              </a:ext>
            </a:extLst>
          </p:cNvPr>
          <p:cNvSpPr txBox="1"/>
          <p:nvPr/>
        </p:nvSpPr>
        <p:spPr>
          <a:xfrm>
            <a:off x="509586" y="5055963"/>
            <a:ext cx="8176910" cy="1169551"/>
          </a:xfrm>
          <a:prstGeom prst="rect">
            <a:avLst/>
          </a:prstGeom>
          <a:noFill/>
        </p:spPr>
        <p:txBody>
          <a:bodyPr wrap="square" rtlCol="0">
            <a:spAutoFit/>
          </a:bodyPr>
          <a:lstStyle/>
          <a:p>
            <a:pPr algn="just"/>
            <a:r>
              <a:rPr lang="en-US" dirty="0"/>
              <a:t>Sea-surface temperatures (SSTs) have shifted markedly to the south since September. Over the last three months, SSTs over the eastern and central Pacific have cooled, and the warm pool has both contracted and moved southward. The warmest waters—near 30°C—are now concentrated east of Papua New Guinea and around the Solomon Islands. In the Indian Ocean, the southward drift of the warm core is weaker than in the Pacific and Atlantic.</a:t>
            </a:r>
          </a:p>
        </p:txBody>
      </p:sp>
      <p:pic>
        <p:nvPicPr>
          <p:cNvPr id="18436" name="Picture 18435"/>
          <p:cNvPicPr>
            <a:picLocks noChangeAspect="1"/>
          </p:cNvPicPr>
          <p:nvPr/>
        </p:nvPicPr>
        <p:blipFill>
          <a:blip r:embed="rId4"/>
          <a:srcRect/>
          <a:stretch/>
        </p:blipFill>
        <p:spPr>
          <a:xfrm>
            <a:off x="1556238" y="632486"/>
            <a:ext cx="6093069" cy="4368109"/>
          </a:xfrm>
          <a:prstGeom prst="rect">
            <a:avLst/>
          </a:prstGeom>
        </p:spPr>
      </p:pic>
    </p:spTree>
    <p:extLst>
      <p:ext uri="{BB962C8B-B14F-4D97-AF65-F5344CB8AC3E}">
        <p14:creationId xmlns:p14="http://schemas.microsoft.com/office/powerpoint/2010/main" val="1585224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6924267" y="1200605"/>
            <a:ext cx="2219733" cy="3754874"/>
          </a:xfrm>
          <a:prstGeom prst="rect">
            <a:avLst/>
          </a:prstGeom>
        </p:spPr>
        <p:txBody>
          <a:bodyPr wrap="square">
            <a:spAutoFit/>
          </a:bodyPr>
          <a:lstStyle/>
          <a:p>
            <a:pPr>
              <a:buFont typeface="Arial" pitchFamily="34" charset="0"/>
              <a:buChar char="•"/>
              <a:defRPr/>
            </a:pPr>
            <a:r>
              <a:rPr lang="en-US" dirty="0"/>
              <a:t> </a:t>
            </a:r>
            <a:r>
              <a:rPr lang="en-US" b="1" dirty="0"/>
              <a:t>ENSO Alert System Status: </a:t>
            </a:r>
            <a:r>
              <a:rPr lang="en-US" b="1" u="sng" dirty="0">
                <a:hlinkClick r:id="rId3"/>
              </a:rPr>
              <a:t>La Niña Advisory</a:t>
            </a:r>
            <a:r>
              <a:rPr lang="es-ES" dirty="0"/>
              <a:t> </a:t>
            </a:r>
            <a:endParaRPr lang="en-US" dirty="0">
              <a:solidFill>
                <a:srgbClr val="0000FF"/>
              </a:solidFill>
            </a:endParaRPr>
          </a:p>
          <a:p>
            <a:pPr>
              <a:buFont typeface="Arial" pitchFamily="34" charset="0"/>
              <a:buChar char="•"/>
              <a:defRPr/>
            </a:pPr>
            <a:endParaRPr lang="en-US" b="1" u="sng" dirty="0">
              <a:hlinkClick r:id="rId3"/>
            </a:endParaRPr>
          </a:p>
          <a:p>
            <a:pPr>
              <a:buFont typeface="Arial" pitchFamily="34" charset="0"/>
              <a:buChar char="•"/>
              <a:defRPr/>
            </a:pPr>
            <a:r>
              <a:rPr lang="en-US" b="1" dirty="0"/>
              <a:t> A transition from La Niña to ENSO-neutral is expected in February-April 2026 (60% chance), with ENSO-neutral likely persisting through the Northern Hemisphere summer (56% chance in June-August 2026).</a:t>
            </a:r>
          </a:p>
          <a:p>
            <a:pPr>
              <a:defRPr/>
            </a:pPr>
            <a:r>
              <a:rPr lang="en-US" b="1" dirty="0"/>
              <a:t>(Updated 12 February 2026)</a:t>
            </a:r>
          </a:p>
          <a:p>
            <a:pPr>
              <a:buFont typeface="Arial" pitchFamily="34" charset="0"/>
              <a:buChar char="•"/>
              <a:defRPr/>
            </a:pPr>
            <a:endParaRPr lang="en-US" b="1" dirty="0"/>
          </a:p>
        </p:txBody>
      </p:sp>
      <p:sp>
        <p:nvSpPr>
          <p:cNvPr id="7" name="TextBox 2"/>
          <p:cNvSpPr txBox="1">
            <a:spLocks noChangeArrowheads="1"/>
          </p:cNvSpPr>
          <p:nvPr/>
        </p:nvSpPr>
        <p:spPr bwMode="auto">
          <a:xfrm>
            <a:off x="2928418" y="90865"/>
            <a:ext cx="3556001" cy="584775"/>
          </a:xfrm>
          <a:prstGeom prst="rect">
            <a:avLst/>
          </a:prstGeom>
          <a:noFill/>
          <a:ln w="9525">
            <a:noFill/>
            <a:miter lim="800000"/>
            <a:headEnd/>
            <a:tailEnd/>
          </a:ln>
        </p:spPr>
        <p:txBody>
          <a:bodyPr wrap="square">
            <a:spAutoFit/>
          </a:bodyPr>
          <a:lstStyle/>
          <a:p>
            <a:r>
              <a:rPr lang="en-US" sz="3200" b="1" dirty="0">
                <a:solidFill>
                  <a:srgbClr val="0000FF"/>
                </a:solidFill>
                <a:latin typeface="Calibri" pitchFamily="34" charset="0"/>
              </a:rPr>
              <a:t>State of the ENSO</a:t>
            </a:r>
            <a:endParaRPr lang="en-US" sz="2000" dirty="0">
              <a:solidFill>
                <a:srgbClr val="FF0000"/>
              </a:solidFill>
            </a:endParaRPr>
          </a:p>
        </p:txBody>
      </p:sp>
      <p:sp>
        <p:nvSpPr>
          <p:cNvPr id="5" name="Rectangle 4"/>
          <p:cNvSpPr/>
          <p:nvPr/>
        </p:nvSpPr>
        <p:spPr>
          <a:xfrm>
            <a:off x="3693849" y="5553410"/>
            <a:ext cx="3230418" cy="738664"/>
          </a:xfrm>
          <a:prstGeom prst="rect">
            <a:avLst/>
          </a:prstGeom>
        </p:spPr>
        <p:txBody>
          <a:bodyPr wrap="square">
            <a:spAutoFit/>
          </a:bodyPr>
          <a:lstStyle/>
          <a:p>
            <a:r>
              <a:rPr lang="en-US" u="sng" dirty="0">
                <a:solidFill>
                  <a:srgbClr val="0563C1"/>
                </a:solidFill>
                <a:ea typeface="Calibri" panose="020F0502020204030204" pitchFamily="34" charset="0"/>
                <a:cs typeface="Times New Roman" panose="02020603050405020304" pitchFamily="18" charset="0"/>
                <a:hlinkClick r:id="rId4"/>
              </a:rPr>
              <a:t>https://www.cpc.ncep.noaa.gov/products/precip/CWlink/ENSO/regressions/geplr.shtml</a:t>
            </a:r>
            <a:endParaRPr lang="en-US" dirty="0"/>
          </a:p>
        </p:txBody>
      </p:sp>
      <p:sp>
        <p:nvSpPr>
          <p:cNvPr id="6" name="Rectangle 5"/>
          <p:cNvSpPr/>
          <p:nvPr/>
        </p:nvSpPr>
        <p:spPr>
          <a:xfrm>
            <a:off x="239020" y="5843019"/>
            <a:ext cx="3454829" cy="738664"/>
          </a:xfrm>
          <a:prstGeom prst="rect">
            <a:avLst/>
          </a:prstGeom>
        </p:spPr>
        <p:txBody>
          <a:bodyPr wrap="square">
            <a:spAutoFit/>
          </a:bodyPr>
          <a:lstStyle/>
          <a:p>
            <a:r>
              <a:rPr lang="en-US" dirty="0">
                <a:hlinkClick r:id="rId5"/>
              </a:rPr>
              <a:t>https://iri.columbia.edu/our-expertise/climate/forecasts/enso/current/?enso_tab=enso-cpc_plume</a:t>
            </a:r>
            <a:endParaRPr lang="en-US" dirty="0"/>
          </a:p>
        </p:txBody>
      </p:sp>
      <p:sp>
        <p:nvSpPr>
          <p:cNvPr id="9" name="Rectangle 8"/>
          <p:cNvSpPr/>
          <p:nvPr/>
        </p:nvSpPr>
        <p:spPr>
          <a:xfrm>
            <a:off x="6924267" y="5657395"/>
            <a:ext cx="2145828" cy="954107"/>
          </a:xfrm>
          <a:prstGeom prst="rect">
            <a:avLst/>
          </a:prstGeom>
        </p:spPr>
        <p:txBody>
          <a:bodyPr wrap="square">
            <a:spAutoFit/>
          </a:bodyPr>
          <a:lstStyle/>
          <a:p>
            <a:r>
              <a:rPr lang="en-US" dirty="0">
                <a:hlinkClick r:id="rId6"/>
              </a:rPr>
              <a:t>http://www.cpc.ncep.noaa.gov/products/analysis_monitoring/enso_advisory/ensodisc.shtml</a:t>
            </a:r>
            <a:r>
              <a:rPr lang="en-US" dirty="0"/>
              <a:t> </a:t>
            </a:r>
          </a:p>
        </p:txBody>
      </p:sp>
      <p:sp>
        <p:nvSpPr>
          <p:cNvPr id="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8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9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0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1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2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3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4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5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6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5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5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5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5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5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5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5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5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5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5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6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6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6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6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6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6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6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6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6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6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7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7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7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7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7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7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7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7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7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7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8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8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8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8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8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8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8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8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8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8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9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9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9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9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9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9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9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9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9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79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0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0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0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0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0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0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0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0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0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0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1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1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1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1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1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1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1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1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1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1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2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2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2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2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2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2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2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2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2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2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3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3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3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3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3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3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3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3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3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3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40"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41"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42"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43"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44"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45"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46"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47"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48"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849" name="AutoShape 2" descr="https://www.cpc.ncep.noaa.gov/products/precip/CWlink/ENSO/regressions/diag.prec.regr.JAS.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354" name="Picture 1353">
            <a:extLst>
              <a:ext uri="{FF2B5EF4-FFF2-40B4-BE49-F238E27FC236}">
                <a16:creationId xmlns:a16="http://schemas.microsoft.com/office/drawing/2014/main" id="{56191BF6-A528-4B15-8169-04EBB69B4F45}"/>
              </a:ext>
            </a:extLst>
          </p:cNvPr>
          <p:cNvPicPr>
            <a:picLocks noChangeAspect="1"/>
          </p:cNvPicPr>
          <p:nvPr/>
        </p:nvPicPr>
        <p:blipFill>
          <a:blip r:embed="rId7"/>
          <a:srcRect/>
          <a:stretch/>
        </p:blipFill>
        <p:spPr>
          <a:xfrm>
            <a:off x="3470309" y="825440"/>
            <a:ext cx="3433626" cy="4578168"/>
          </a:xfrm>
          <a:prstGeom prst="rect">
            <a:avLst/>
          </a:prstGeom>
        </p:spPr>
      </p:pic>
      <p:pic>
        <p:nvPicPr>
          <p:cNvPr id="8971" name="Picture 2">
            <a:extLst>
              <a:ext uri="{FF2B5EF4-FFF2-40B4-BE49-F238E27FC236}">
                <a16:creationId xmlns:a16="http://schemas.microsoft.com/office/drawing/2014/main" id="{83041BEC-5902-40B7-9651-D614FEC24DA6}"/>
              </a:ext>
            </a:extLst>
          </p:cNvPr>
          <p:cNvPicPr>
            <a:picLocks noChangeAspect="1"/>
          </p:cNvPicPr>
          <p:nvPr/>
        </p:nvPicPr>
        <p:blipFill rotWithShape="1">
          <a:blip r:embed="rId8"/>
          <a:srcRect l="9579" r="10763" b="20971"/>
          <a:stretch/>
        </p:blipFill>
        <p:spPr bwMode="auto">
          <a:xfrm>
            <a:off x="463033" y="987596"/>
            <a:ext cx="3006801" cy="1928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1853" name="Picture 2">
            <a:extLst>
              <a:ext uri="{FF2B5EF4-FFF2-40B4-BE49-F238E27FC236}">
                <a16:creationId xmlns:a16="http://schemas.microsoft.com/office/drawing/2014/main" id="{48DE6F5B-1122-4055-A014-13DF7541E61E}"/>
              </a:ext>
            </a:extLst>
          </p:cNvPr>
          <p:cNvPicPr>
            <a:picLocks noChangeAspect="1"/>
          </p:cNvPicPr>
          <p:nvPr/>
        </p:nvPicPr>
        <p:blipFill>
          <a:blip r:embed="rId9"/>
          <a:srcRect/>
          <a:stretch/>
        </p:blipFill>
        <p:spPr bwMode="auto">
          <a:xfrm>
            <a:off x="546010" y="3295195"/>
            <a:ext cx="2841317" cy="24587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97211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2"/>
          <p:cNvSpPr txBox="1">
            <a:spLocks noChangeArrowheads="1"/>
          </p:cNvSpPr>
          <p:nvPr/>
        </p:nvSpPr>
        <p:spPr bwMode="auto">
          <a:xfrm>
            <a:off x="2629038" y="19090"/>
            <a:ext cx="3556001" cy="584775"/>
          </a:xfrm>
          <a:prstGeom prst="rect">
            <a:avLst/>
          </a:prstGeom>
          <a:noFill/>
          <a:ln w="9525">
            <a:noFill/>
            <a:miter lim="800000"/>
            <a:headEnd/>
            <a:tailEnd/>
          </a:ln>
        </p:spPr>
        <p:txBody>
          <a:bodyPr wrap="square">
            <a:spAutoFit/>
          </a:bodyPr>
          <a:lstStyle/>
          <a:p>
            <a:r>
              <a:rPr lang="en-US" sz="3200" b="1" dirty="0">
                <a:solidFill>
                  <a:srgbClr val="0000FF"/>
                </a:solidFill>
                <a:latin typeface="Calibri" pitchFamily="34" charset="0"/>
              </a:rPr>
              <a:t>State of the ENSO</a:t>
            </a:r>
            <a:endParaRPr lang="en-US" sz="2000" dirty="0">
              <a:solidFill>
                <a:srgbClr val="FF0000"/>
              </a:solidFill>
            </a:endParaRPr>
          </a:p>
        </p:txBody>
      </p:sp>
      <p:sp>
        <p:nvSpPr>
          <p:cNvPr id="2" name="Google Shape;105;p3">
            <a:extLst>
              <a:ext uri="{FF2B5EF4-FFF2-40B4-BE49-F238E27FC236}">
                <a16:creationId xmlns:a16="http://schemas.microsoft.com/office/drawing/2014/main" id="{D990931F-3D35-1F24-7163-F82D6FE1A034}"/>
              </a:ext>
            </a:extLst>
          </p:cNvPr>
          <p:cNvSpPr txBox="1"/>
          <p:nvPr/>
        </p:nvSpPr>
        <p:spPr>
          <a:xfrm>
            <a:off x="191402" y="700582"/>
            <a:ext cx="4158196"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dirty="0">
                <a:solidFill>
                  <a:schemeClr val="dk1"/>
                </a:solidFill>
                <a:latin typeface="Calibri"/>
                <a:ea typeface="Calibri"/>
                <a:cs typeface="Calibri"/>
                <a:sym typeface="Calibri"/>
              </a:rPr>
              <a:t>Current (difference from climatology)</a:t>
            </a:r>
            <a:endParaRPr sz="1800" dirty="0">
              <a:solidFill>
                <a:schemeClr val="dk1"/>
              </a:solidFill>
              <a:latin typeface="Calibri"/>
              <a:ea typeface="Calibri"/>
              <a:cs typeface="Calibri"/>
              <a:sym typeface="Calibri"/>
            </a:endParaRPr>
          </a:p>
        </p:txBody>
      </p:sp>
      <p:sp>
        <p:nvSpPr>
          <p:cNvPr id="3" name="Google Shape;106;p3">
            <a:extLst>
              <a:ext uri="{FF2B5EF4-FFF2-40B4-BE49-F238E27FC236}">
                <a16:creationId xmlns:a16="http://schemas.microsoft.com/office/drawing/2014/main" id="{B1640C1A-5304-417F-E342-111BD8F592C0}"/>
              </a:ext>
            </a:extLst>
          </p:cNvPr>
          <p:cNvSpPr txBox="1"/>
          <p:nvPr/>
        </p:nvSpPr>
        <p:spPr>
          <a:xfrm>
            <a:off x="208142" y="3901338"/>
            <a:ext cx="354088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dirty="0">
                <a:solidFill>
                  <a:schemeClr val="dk1"/>
                </a:solidFill>
                <a:latin typeface="Calibri"/>
                <a:ea typeface="Calibri"/>
                <a:cs typeface="Calibri"/>
                <a:sym typeface="Calibri"/>
              </a:rPr>
              <a:t>Tendency from previous week</a:t>
            </a:r>
            <a:endParaRPr sz="1800" dirty="0">
              <a:solidFill>
                <a:schemeClr val="dk1"/>
              </a:solidFill>
              <a:latin typeface="Calibri"/>
              <a:ea typeface="Calibri"/>
              <a:cs typeface="Calibri"/>
              <a:sym typeface="Calibri"/>
            </a:endParaRPr>
          </a:p>
        </p:txBody>
      </p:sp>
      <p:sp>
        <p:nvSpPr>
          <p:cNvPr id="4" name="Google Shape;107;p3">
            <a:extLst>
              <a:ext uri="{FF2B5EF4-FFF2-40B4-BE49-F238E27FC236}">
                <a16:creationId xmlns:a16="http://schemas.microsoft.com/office/drawing/2014/main" id="{17545D38-CBDE-EA51-2F24-A65AAB0D9FF6}"/>
              </a:ext>
            </a:extLst>
          </p:cNvPr>
          <p:cNvSpPr txBox="1"/>
          <p:nvPr/>
        </p:nvSpPr>
        <p:spPr>
          <a:xfrm>
            <a:off x="191402" y="4454675"/>
            <a:ext cx="4574170" cy="1815841"/>
          </a:xfrm>
          <a:prstGeom prst="rect">
            <a:avLst/>
          </a:prstGeom>
          <a:noFill/>
          <a:ln>
            <a:noFill/>
          </a:ln>
        </p:spPr>
        <p:txBody>
          <a:bodyPr spcFirstLastPara="1" wrap="square" lIns="91425" tIns="45700" rIns="91425" bIns="45700" anchor="t" anchorCtr="0">
            <a:spAutoFit/>
          </a:bodyPr>
          <a:lstStyle/>
          <a:p>
            <a:pPr marL="285750" lvl="0" indent="-285750" algn="just">
              <a:buFont typeface="Arial" panose="020B0604020202020204" pitchFamily="34" charset="0"/>
              <a:buChar char="•"/>
            </a:pPr>
            <a:r>
              <a:rPr lang="en-US" sz="1600" dirty="0">
                <a:solidFill>
                  <a:schemeClr val="dk1"/>
                </a:solidFill>
                <a:latin typeface="Calibri"/>
                <a:ea typeface="Calibri"/>
                <a:cs typeface="Calibri"/>
                <a:sym typeface="Calibri"/>
              </a:rPr>
              <a:t>SSTs over the equatorial Pacific show a mix of positive and negative anomalies. </a:t>
            </a:r>
          </a:p>
          <a:p>
            <a:pPr marL="285750" lvl="0" indent="-285750" algn="just">
              <a:buFont typeface="Arial" panose="020B0604020202020204" pitchFamily="34" charset="0"/>
              <a:buChar char="•"/>
            </a:pPr>
            <a:endParaRPr lang="en-US" sz="1600" dirty="0">
              <a:solidFill>
                <a:schemeClr val="dk1"/>
              </a:solidFill>
              <a:latin typeface="Calibri"/>
              <a:ea typeface="Calibri"/>
              <a:cs typeface="Calibri"/>
              <a:sym typeface="Calibri"/>
            </a:endParaRPr>
          </a:p>
          <a:p>
            <a:pPr marL="285750" lvl="0" indent="-285750" algn="just">
              <a:buFont typeface="Arial" panose="020B0604020202020204" pitchFamily="34" charset="0"/>
              <a:buChar char="•"/>
            </a:pPr>
            <a:r>
              <a:rPr lang="en-US" sz="1600" dirty="0">
                <a:solidFill>
                  <a:schemeClr val="dk1"/>
                </a:solidFill>
                <a:latin typeface="Calibri"/>
                <a:ea typeface="Calibri"/>
                <a:cs typeface="Calibri"/>
                <a:sym typeface="Calibri"/>
              </a:rPr>
              <a:t>In the western equatorial Pacific, SSTs are near normal to slightly above average compared to the previous week SSTs. </a:t>
            </a:r>
          </a:p>
          <a:p>
            <a:pPr marL="285750" lvl="0" indent="-285750" algn="just">
              <a:buFont typeface="Arial" panose="020B0604020202020204" pitchFamily="34" charset="0"/>
              <a:buChar char="•"/>
            </a:pPr>
            <a:endParaRPr lang="en-US" sz="1600" dirty="0">
              <a:solidFill>
                <a:schemeClr val="dk1"/>
              </a:solidFill>
              <a:latin typeface="Calibri"/>
              <a:ea typeface="Calibri"/>
              <a:cs typeface="Calibri"/>
              <a:sym typeface="Calibri"/>
            </a:endParaRPr>
          </a:p>
        </p:txBody>
      </p:sp>
      <p:sp>
        <p:nvSpPr>
          <p:cNvPr id="8" name="Google Shape;108;p3">
            <a:extLst>
              <a:ext uri="{FF2B5EF4-FFF2-40B4-BE49-F238E27FC236}">
                <a16:creationId xmlns:a16="http://schemas.microsoft.com/office/drawing/2014/main" id="{E85483EA-3805-96E9-E8D9-A67899128FF3}"/>
              </a:ext>
            </a:extLst>
          </p:cNvPr>
          <p:cNvSpPr txBox="1"/>
          <p:nvPr/>
        </p:nvSpPr>
        <p:spPr>
          <a:xfrm>
            <a:off x="4886033" y="3277018"/>
            <a:ext cx="4098227"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000" b="1" u="sng" dirty="0">
                <a:solidFill>
                  <a:srgbClr val="0563C1"/>
                </a:solidFill>
                <a:latin typeface="Calibri"/>
                <a:ea typeface="Calibri"/>
                <a:cs typeface="Calibri"/>
                <a:sym typeface="Calibri"/>
                <a:hlinkClick r:id="rId3"/>
              </a:rPr>
              <a:t>https://www.cpc.ncep.noaa.gov/products/international/oisst/oisst_7day_pac_anom.gif</a:t>
            </a:r>
            <a:endParaRPr sz="1000" dirty="0">
              <a:solidFill>
                <a:schemeClr val="dk1"/>
              </a:solidFill>
              <a:latin typeface="Calibri"/>
              <a:ea typeface="Calibri"/>
              <a:cs typeface="Calibri"/>
              <a:sym typeface="Calibri"/>
            </a:endParaRPr>
          </a:p>
        </p:txBody>
      </p:sp>
      <p:sp>
        <p:nvSpPr>
          <p:cNvPr id="10" name="Google Shape;109;p3">
            <a:extLst>
              <a:ext uri="{FF2B5EF4-FFF2-40B4-BE49-F238E27FC236}">
                <a16:creationId xmlns:a16="http://schemas.microsoft.com/office/drawing/2014/main" id="{CE538068-BF99-9F87-96DA-3572676E199F}"/>
              </a:ext>
            </a:extLst>
          </p:cNvPr>
          <p:cNvSpPr txBox="1"/>
          <p:nvPr/>
        </p:nvSpPr>
        <p:spPr>
          <a:xfrm>
            <a:off x="4935448" y="6516738"/>
            <a:ext cx="4273654"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000" dirty="0">
                <a:solidFill>
                  <a:schemeClr val="dk1"/>
                </a:solidFill>
                <a:latin typeface="Calibri"/>
                <a:ea typeface="Calibri"/>
                <a:cs typeface="Calibri"/>
                <a:sym typeface="Calibri"/>
                <a:hlinkClick r:id="rId4"/>
              </a:rPr>
              <a:t>https://www.cpc.ncep.noaa.gov/products/international/oisst/oisst_7day_pac_diff.gif</a:t>
            </a:r>
            <a:endParaRPr lang="en-US" sz="1000" dirty="0">
              <a:solidFill>
                <a:schemeClr val="dk1"/>
              </a:solidFill>
              <a:latin typeface="Calibri"/>
              <a:ea typeface="Calibri"/>
              <a:cs typeface="Calibri"/>
              <a:sym typeface="Calibri"/>
            </a:endParaRPr>
          </a:p>
        </p:txBody>
      </p:sp>
      <p:sp>
        <p:nvSpPr>
          <p:cNvPr id="11" name="Google Shape;110;p3">
            <a:extLst>
              <a:ext uri="{FF2B5EF4-FFF2-40B4-BE49-F238E27FC236}">
                <a16:creationId xmlns:a16="http://schemas.microsoft.com/office/drawing/2014/main" id="{AB47E648-9339-E1DE-9E05-D54F99F455F9}"/>
              </a:ext>
            </a:extLst>
          </p:cNvPr>
          <p:cNvSpPr txBox="1"/>
          <p:nvPr/>
        </p:nvSpPr>
        <p:spPr>
          <a:xfrm>
            <a:off x="163970" y="1192251"/>
            <a:ext cx="4629034" cy="2308284"/>
          </a:xfrm>
          <a:prstGeom prst="rect">
            <a:avLst/>
          </a:prstGeom>
          <a:noFill/>
          <a:ln>
            <a:noFill/>
          </a:ln>
        </p:spPr>
        <p:txBody>
          <a:bodyPr spcFirstLastPara="1" wrap="square" lIns="91425" tIns="45700" rIns="91425" bIns="45700" anchor="t" anchorCtr="0">
            <a:spAutoFit/>
          </a:bodyPr>
          <a:lstStyle/>
          <a:p>
            <a:pPr marL="285750" lvl="0" indent="-285750" algn="just">
              <a:buFont typeface="Arial" panose="020B0604020202020204" pitchFamily="34" charset="0"/>
              <a:buChar char="•"/>
            </a:pPr>
            <a:r>
              <a:rPr lang="en-US" sz="1600" dirty="0">
                <a:solidFill>
                  <a:schemeClr val="dk1"/>
                </a:solidFill>
                <a:latin typeface="Calibri"/>
                <a:ea typeface="Calibri"/>
                <a:cs typeface="Calibri"/>
                <a:sym typeface="Calibri"/>
              </a:rPr>
              <a:t>Equatorial Sea-surface temperatures (SSTs) were near average to below average across the east-central and eastern Pacific and were above average in parts of the western Pacific. </a:t>
            </a:r>
          </a:p>
          <a:p>
            <a:pPr marL="285750" lvl="0" indent="-285750" algn="just">
              <a:buFont typeface="Arial" panose="020B0604020202020204" pitchFamily="34" charset="0"/>
              <a:buChar char="•"/>
            </a:pPr>
            <a:endParaRPr lang="en-US" sz="1600" dirty="0">
              <a:solidFill>
                <a:schemeClr val="dk1"/>
              </a:solidFill>
              <a:latin typeface="Calibri"/>
              <a:ea typeface="Calibri"/>
              <a:cs typeface="Calibri"/>
              <a:sym typeface="Calibri"/>
            </a:endParaRPr>
          </a:p>
          <a:p>
            <a:pPr marL="285750" lvl="0" indent="-285750" algn="just">
              <a:buFont typeface="Arial" panose="020B0604020202020204" pitchFamily="34" charset="0"/>
              <a:buChar char="•"/>
            </a:pPr>
            <a:r>
              <a:rPr lang="en-US" sz="1600" dirty="0">
                <a:solidFill>
                  <a:schemeClr val="dk1"/>
                </a:solidFill>
                <a:latin typeface="Calibri"/>
                <a:ea typeface="Calibri"/>
                <a:cs typeface="Calibri"/>
                <a:sym typeface="Calibri"/>
              </a:rPr>
              <a:t>Broad regions of above normal SSTs dominated over large portions of the southern Pacific. Warmer SSTs are indicated in parts of the Solomon Sea.</a:t>
            </a:r>
          </a:p>
        </p:txBody>
      </p:sp>
      <p:pic>
        <p:nvPicPr>
          <p:cNvPr id="12" name="Picture 11"/>
          <p:cNvPicPr>
            <a:picLocks noChangeAspect="1"/>
          </p:cNvPicPr>
          <p:nvPr/>
        </p:nvPicPr>
        <p:blipFill>
          <a:blip r:embed="rId5"/>
          <a:srcRect/>
          <a:stretch/>
        </p:blipFill>
        <p:spPr>
          <a:xfrm>
            <a:off x="4782313" y="600761"/>
            <a:ext cx="4306821" cy="2584093"/>
          </a:xfrm>
          <a:prstGeom prst="rect">
            <a:avLst/>
          </a:prstGeom>
        </p:spPr>
      </p:pic>
      <p:pic>
        <p:nvPicPr>
          <p:cNvPr id="13" name="Picture 12"/>
          <p:cNvPicPr>
            <a:picLocks noChangeAspect="1"/>
          </p:cNvPicPr>
          <p:nvPr/>
        </p:nvPicPr>
        <p:blipFill>
          <a:blip r:embed="rId6"/>
          <a:srcRect/>
          <a:stretch/>
        </p:blipFill>
        <p:spPr>
          <a:xfrm>
            <a:off x="4782313" y="3746297"/>
            <a:ext cx="4306821" cy="2584093"/>
          </a:xfrm>
          <a:prstGeom prst="rect">
            <a:avLst/>
          </a:prstGeom>
        </p:spPr>
      </p:pic>
    </p:spTree>
    <p:extLst>
      <p:ext uri="{BB962C8B-B14F-4D97-AF65-F5344CB8AC3E}">
        <p14:creationId xmlns:p14="http://schemas.microsoft.com/office/powerpoint/2010/main" val="1099837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15;p4">
            <a:extLst>
              <a:ext uri="{FF2B5EF4-FFF2-40B4-BE49-F238E27FC236}">
                <a16:creationId xmlns:a16="http://schemas.microsoft.com/office/drawing/2014/main" id="{C5B78226-C60B-6C8E-AE02-61C49B124E75}"/>
              </a:ext>
            </a:extLst>
          </p:cNvPr>
          <p:cNvSpPr txBox="1">
            <a:spLocks/>
          </p:cNvSpPr>
          <p:nvPr/>
        </p:nvSpPr>
        <p:spPr>
          <a:xfrm>
            <a:off x="274320" y="32683"/>
            <a:ext cx="8367823" cy="54864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18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buClr>
                <a:srgbClr val="0000FF"/>
              </a:buClr>
              <a:buSzPts val="3200"/>
              <a:buFont typeface="Arial"/>
              <a:buNone/>
            </a:pPr>
            <a:r>
              <a:rPr lang="en-US" sz="3200" b="1" dirty="0">
                <a:solidFill>
                  <a:srgbClr val="0000FF"/>
                </a:solidFill>
                <a:latin typeface="Arial"/>
                <a:ea typeface="Arial"/>
                <a:cs typeface="Arial"/>
                <a:sym typeface="Arial"/>
              </a:rPr>
              <a:t>200 hPa Velocity Potential Anomaly</a:t>
            </a:r>
            <a:endParaRPr lang="en-US" dirty="0"/>
          </a:p>
        </p:txBody>
      </p:sp>
      <p:sp>
        <p:nvSpPr>
          <p:cNvPr id="7" name="Google Shape;117;p4">
            <a:extLst>
              <a:ext uri="{FF2B5EF4-FFF2-40B4-BE49-F238E27FC236}">
                <a16:creationId xmlns:a16="http://schemas.microsoft.com/office/drawing/2014/main" id="{992A34D8-7F2B-9C7B-7FEE-F92B23E227BF}"/>
              </a:ext>
            </a:extLst>
          </p:cNvPr>
          <p:cNvSpPr txBox="1"/>
          <p:nvPr/>
        </p:nvSpPr>
        <p:spPr>
          <a:xfrm>
            <a:off x="3846511" y="483577"/>
            <a:ext cx="1223439"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dirty="0">
                <a:solidFill>
                  <a:schemeClr val="dk1"/>
                </a:solidFill>
                <a:latin typeface="Calibri"/>
                <a:ea typeface="Calibri"/>
                <a:cs typeface="Calibri"/>
                <a:sym typeface="Calibri"/>
              </a:rPr>
              <a:t>Previous</a:t>
            </a:r>
            <a:endParaRPr dirty="0"/>
          </a:p>
        </p:txBody>
      </p:sp>
      <p:sp>
        <p:nvSpPr>
          <p:cNvPr id="9" name="Google Shape;120;p4">
            <a:extLst>
              <a:ext uri="{FF2B5EF4-FFF2-40B4-BE49-F238E27FC236}">
                <a16:creationId xmlns:a16="http://schemas.microsoft.com/office/drawing/2014/main" id="{E78DDEB1-CE8A-BC93-064E-D7A4A612F6CB}"/>
              </a:ext>
            </a:extLst>
          </p:cNvPr>
          <p:cNvSpPr txBox="1"/>
          <p:nvPr/>
        </p:nvSpPr>
        <p:spPr>
          <a:xfrm>
            <a:off x="274320" y="6355080"/>
            <a:ext cx="7772400" cy="2743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b="1">
                <a:solidFill>
                  <a:srgbClr val="098000"/>
                </a:solidFill>
                <a:latin typeface="Calibri"/>
                <a:ea typeface="Calibri"/>
                <a:cs typeface="Calibri"/>
                <a:sym typeface="Calibri"/>
              </a:rPr>
              <a:t>Green contours indicates areas of upper-level divergence and convection or precipitation at surface.</a:t>
            </a:r>
            <a:endParaRPr/>
          </a:p>
        </p:txBody>
      </p:sp>
      <p:sp>
        <p:nvSpPr>
          <p:cNvPr id="13" name="Google Shape;121;p4">
            <a:extLst>
              <a:ext uri="{FF2B5EF4-FFF2-40B4-BE49-F238E27FC236}">
                <a16:creationId xmlns:a16="http://schemas.microsoft.com/office/drawing/2014/main" id="{64DF2368-4441-E6C3-511A-BB52CDA4CF97}"/>
              </a:ext>
            </a:extLst>
          </p:cNvPr>
          <p:cNvSpPr txBox="1"/>
          <p:nvPr/>
        </p:nvSpPr>
        <p:spPr>
          <a:xfrm>
            <a:off x="274320" y="6575220"/>
            <a:ext cx="7772400" cy="2743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b="1" dirty="0">
                <a:solidFill>
                  <a:srgbClr val="8B4513"/>
                </a:solidFill>
                <a:latin typeface="Calibri"/>
                <a:ea typeface="Calibri"/>
                <a:cs typeface="Calibri"/>
                <a:sym typeface="Calibri"/>
              </a:rPr>
              <a:t>Brown contours indicate areas of upper-level convergence or subsidence and suppressed precipitation at surface.</a:t>
            </a:r>
            <a:endParaRPr dirty="0"/>
          </a:p>
        </p:txBody>
      </p:sp>
      <p:sp>
        <p:nvSpPr>
          <p:cNvPr id="15" name="Google Shape;124;p4">
            <a:extLst>
              <a:ext uri="{FF2B5EF4-FFF2-40B4-BE49-F238E27FC236}">
                <a16:creationId xmlns:a16="http://schemas.microsoft.com/office/drawing/2014/main" id="{21BDDD75-A58F-8B41-1F87-9013A797CF5B}"/>
              </a:ext>
            </a:extLst>
          </p:cNvPr>
          <p:cNvSpPr txBox="1"/>
          <p:nvPr/>
        </p:nvSpPr>
        <p:spPr>
          <a:xfrm>
            <a:off x="274320" y="3274219"/>
            <a:ext cx="4922875" cy="369291"/>
          </a:xfrm>
          <a:prstGeom prst="rect">
            <a:avLst/>
          </a:prstGeom>
          <a:noFill/>
          <a:ln>
            <a:noFill/>
          </a:ln>
        </p:spPr>
        <p:txBody>
          <a:bodyPr spcFirstLastPara="1" wrap="square" lIns="91425" tIns="45700" rIns="91425" bIns="45700" anchor="t" anchorCtr="0">
            <a:spAutoFit/>
          </a:bodyPr>
          <a:lstStyle/>
          <a:p>
            <a:pPr lvl="0"/>
            <a:r>
              <a:rPr lang="en-US" sz="900" u="sng" dirty="0">
                <a:solidFill>
                  <a:schemeClr val="dk1"/>
                </a:solidFill>
                <a:latin typeface="Calibri"/>
                <a:ea typeface="Calibri"/>
                <a:cs typeface="Calibri"/>
                <a:sym typeface="Calibri"/>
                <a:hlinkClick r:id="rId3"/>
              </a:rPr>
              <a:t>https://www.cpc.ncep.noaa.gov/products/precip/CWlink/vpotgifs/am_ir_monthly_60E_8.gif</a:t>
            </a:r>
            <a:endParaRPr lang="en-US" sz="900" u="sng" dirty="0">
              <a:solidFill>
                <a:schemeClr val="dk1"/>
              </a:solidFill>
              <a:latin typeface="Calibri"/>
              <a:ea typeface="Calibri"/>
              <a:cs typeface="Calibri"/>
              <a:sym typeface="Calibri"/>
            </a:endParaRPr>
          </a:p>
          <a:p>
            <a:pPr lvl="0"/>
            <a:endParaRPr sz="900" dirty="0">
              <a:solidFill>
                <a:schemeClr val="dk1"/>
              </a:solidFill>
              <a:latin typeface="Calibri"/>
              <a:ea typeface="Calibri"/>
              <a:cs typeface="Calibri"/>
              <a:sym typeface="Calibri"/>
            </a:endParaRPr>
          </a:p>
        </p:txBody>
      </p:sp>
      <p:sp>
        <p:nvSpPr>
          <p:cNvPr id="19" name="TextBox 18">
            <a:extLst>
              <a:ext uri="{FF2B5EF4-FFF2-40B4-BE49-F238E27FC236}">
                <a16:creationId xmlns:a16="http://schemas.microsoft.com/office/drawing/2014/main" id="{962CC832-86E6-B098-2F5D-1AF893520554}"/>
              </a:ext>
            </a:extLst>
          </p:cNvPr>
          <p:cNvSpPr txBox="1"/>
          <p:nvPr/>
        </p:nvSpPr>
        <p:spPr>
          <a:xfrm>
            <a:off x="5245577" y="925499"/>
            <a:ext cx="3441815" cy="430887"/>
          </a:xfrm>
          <a:prstGeom prst="rect">
            <a:avLst/>
          </a:prstGeom>
          <a:noFill/>
        </p:spPr>
        <p:txBody>
          <a:bodyPr wrap="square" rtlCol="0">
            <a:spAutoFit/>
          </a:bodyPr>
          <a:lstStyle/>
          <a:p>
            <a:r>
              <a:rPr lang="en-US" sz="1100" dirty="0">
                <a:hlinkClick r:id="rId4"/>
              </a:rPr>
              <a:t>https://www.cpc.ncep.noaa.gov/products/precip/CWlink/ir_anim_monthly.shtml</a:t>
            </a:r>
            <a:endParaRPr lang="en-US" sz="1100" dirty="0"/>
          </a:p>
        </p:txBody>
      </p:sp>
      <p:sp>
        <p:nvSpPr>
          <p:cNvPr id="20" name="Google Shape;117;p4">
            <a:extLst>
              <a:ext uri="{FF2B5EF4-FFF2-40B4-BE49-F238E27FC236}">
                <a16:creationId xmlns:a16="http://schemas.microsoft.com/office/drawing/2014/main" id="{3F4C1A60-AA1B-2FA9-ADEC-C1EEB6E4D3FD}"/>
              </a:ext>
            </a:extLst>
          </p:cNvPr>
          <p:cNvSpPr txBox="1"/>
          <p:nvPr/>
        </p:nvSpPr>
        <p:spPr>
          <a:xfrm>
            <a:off x="5333259" y="616817"/>
            <a:ext cx="3694545"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dirty="0">
                <a:solidFill>
                  <a:schemeClr val="dk1"/>
                </a:solidFill>
                <a:latin typeface="Calibri"/>
                <a:ea typeface="Calibri"/>
                <a:cs typeface="Calibri"/>
                <a:sym typeface="Calibri"/>
              </a:rPr>
              <a:t>Click the link below for daily details:</a:t>
            </a:r>
            <a:endParaRPr dirty="0"/>
          </a:p>
        </p:txBody>
      </p:sp>
      <p:sp>
        <p:nvSpPr>
          <p:cNvPr id="21" name="TextBox 20">
            <a:extLst>
              <a:ext uri="{FF2B5EF4-FFF2-40B4-BE49-F238E27FC236}">
                <a16:creationId xmlns:a16="http://schemas.microsoft.com/office/drawing/2014/main" id="{7D32C0F4-37B2-6B74-6708-D0AC1112CE34}"/>
              </a:ext>
            </a:extLst>
          </p:cNvPr>
          <p:cNvSpPr txBox="1"/>
          <p:nvPr/>
        </p:nvSpPr>
        <p:spPr>
          <a:xfrm>
            <a:off x="5603350" y="6131415"/>
            <a:ext cx="3020379" cy="261610"/>
          </a:xfrm>
          <a:prstGeom prst="rect">
            <a:avLst/>
          </a:prstGeom>
          <a:noFill/>
        </p:spPr>
        <p:txBody>
          <a:bodyPr wrap="none" rtlCol="0">
            <a:spAutoFit/>
          </a:bodyPr>
          <a:lstStyle/>
          <a:p>
            <a:r>
              <a:rPr lang="en-US" sz="1100" dirty="0"/>
              <a:t>A detailed MJO discussion can be found </a:t>
            </a:r>
            <a:r>
              <a:rPr lang="en-US" sz="1100" dirty="0">
                <a:hlinkClick r:id="rId5"/>
              </a:rPr>
              <a:t>here</a:t>
            </a:r>
            <a:endParaRPr lang="en-US" sz="1100" dirty="0"/>
          </a:p>
        </p:txBody>
      </p:sp>
      <p:sp>
        <p:nvSpPr>
          <p:cNvPr id="22" name="Google Shape;123;p4">
            <a:extLst>
              <a:ext uri="{FF2B5EF4-FFF2-40B4-BE49-F238E27FC236}">
                <a16:creationId xmlns:a16="http://schemas.microsoft.com/office/drawing/2014/main" id="{73AB0018-D387-D400-FCFC-D4EDE9370E6B}"/>
              </a:ext>
            </a:extLst>
          </p:cNvPr>
          <p:cNvSpPr txBox="1"/>
          <p:nvPr/>
        </p:nvSpPr>
        <p:spPr>
          <a:xfrm>
            <a:off x="322702" y="6161666"/>
            <a:ext cx="4922875" cy="369291"/>
          </a:xfrm>
          <a:prstGeom prst="rect">
            <a:avLst/>
          </a:prstGeom>
          <a:noFill/>
          <a:ln>
            <a:noFill/>
          </a:ln>
        </p:spPr>
        <p:txBody>
          <a:bodyPr spcFirstLastPara="1" wrap="square" lIns="91425" tIns="45700" rIns="91425" bIns="45700" anchor="t" anchorCtr="0">
            <a:spAutoFit/>
          </a:bodyPr>
          <a:lstStyle/>
          <a:p>
            <a:r>
              <a:rPr lang="en-US" sz="900" dirty="0">
                <a:hlinkClick r:id="rId6"/>
              </a:rPr>
              <a:t>https://www.cpc.ncep.noaa.gov/products/precip/CWlink/vpotgifs/am_ir_monthly_60E_1.gif</a:t>
            </a:r>
            <a:endParaRPr lang="en-US" sz="900" dirty="0"/>
          </a:p>
          <a:p>
            <a:endParaRPr lang="en-US" sz="900" dirty="0"/>
          </a:p>
        </p:txBody>
      </p:sp>
      <p:sp>
        <p:nvSpPr>
          <p:cNvPr id="23" name="Google Shape;117;p4">
            <a:extLst>
              <a:ext uri="{FF2B5EF4-FFF2-40B4-BE49-F238E27FC236}">
                <a16:creationId xmlns:a16="http://schemas.microsoft.com/office/drawing/2014/main" id="{1270F6FA-A574-D5E7-3D9A-3F0C33E4405B}"/>
              </a:ext>
            </a:extLst>
          </p:cNvPr>
          <p:cNvSpPr txBox="1"/>
          <p:nvPr/>
        </p:nvSpPr>
        <p:spPr>
          <a:xfrm>
            <a:off x="4039936" y="3373967"/>
            <a:ext cx="1223439"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dirty="0">
                <a:solidFill>
                  <a:schemeClr val="dk1"/>
                </a:solidFill>
                <a:latin typeface="Calibri"/>
                <a:cs typeface="Calibri"/>
                <a:sym typeface="Calibri"/>
              </a:rPr>
              <a:t>Recent</a:t>
            </a:r>
            <a:endParaRPr dirty="0"/>
          </a:p>
        </p:txBody>
      </p:sp>
      <p:sp>
        <p:nvSpPr>
          <p:cNvPr id="18" name="TextBox 17">
            <a:extLst>
              <a:ext uri="{FF2B5EF4-FFF2-40B4-BE49-F238E27FC236}">
                <a16:creationId xmlns:a16="http://schemas.microsoft.com/office/drawing/2014/main" id="{BF2189D9-C94A-4BF5-9D2B-925C51E33D38}"/>
              </a:ext>
            </a:extLst>
          </p:cNvPr>
          <p:cNvSpPr txBox="1"/>
          <p:nvPr/>
        </p:nvSpPr>
        <p:spPr>
          <a:xfrm>
            <a:off x="5285555" y="1550629"/>
            <a:ext cx="3733705" cy="3785652"/>
          </a:xfrm>
          <a:prstGeom prst="rect">
            <a:avLst/>
          </a:prstGeom>
          <a:noFill/>
        </p:spPr>
        <p:txBody>
          <a:bodyPr wrap="square" rtlCol="0">
            <a:spAutoFit/>
          </a:bodyPr>
          <a:lstStyle/>
          <a:p>
            <a:pPr marL="285750" indent="-285750" algn="just">
              <a:buFont typeface="Arial" panose="020B0604020202020204" pitchFamily="34" charset="0"/>
              <a:buChar char="•"/>
            </a:pPr>
            <a:r>
              <a:rPr lang="en-US" sz="1400" dirty="0"/>
              <a:t>According to the recent </a:t>
            </a:r>
            <a:r>
              <a:rPr lang="en-US" sz="1400" dirty="0">
                <a:hlinkClick r:id="rId7"/>
              </a:rPr>
              <a:t>CPC MJO update</a:t>
            </a:r>
            <a:r>
              <a:rPr lang="en-US" sz="1400" dirty="0"/>
              <a:t>, </a:t>
            </a:r>
            <a:r>
              <a:rPr lang="en-US" dirty="0"/>
              <a:t>a strong equatorial Rossby wave over the Pacific disrupted the MJO signal during late January and early February. By mid-February, a more coherent signal has emerged due to increasingly constructive interference between the MJO and the Rossby wave </a:t>
            </a:r>
          </a:p>
          <a:p>
            <a:pPr marL="285750" indent="-285750" algn="just">
              <a:buFont typeface="Arial" panose="020B0604020202020204" pitchFamily="34" charset="0"/>
              <a:buChar char="•"/>
            </a:pPr>
            <a:endParaRPr lang="en-US" sz="800" dirty="0"/>
          </a:p>
          <a:p>
            <a:pPr marL="285750" indent="-285750" algn="just">
              <a:buFont typeface="Arial" panose="020B0604020202020204" pitchFamily="34" charset="0"/>
              <a:buChar char="•"/>
            </a:pPr>
            <a:r>
              <a:rPr lang="en-US" dirty="0"/>
              <a:t>T</a:t>
            </a:r>
            <a:r>
              <a:rPr lang="en-US" sz="1400" dirty="0"/>
              <a:t>he upper-level velocity potential anomalies with substantial convection are seen in parts of the western and central Pacific.</a:t>
            </a:r>
          </a:p>
          <a:p>
            <a:pPr marL="285750" indent="-285750" algn="just">
              <a:buFont typeface="Arial" panose="020B0604020202020204" pitchFamily="34" charset="0"/>
              <a:buChar char="•"/>
            </a:pPr>
            <a:endParaRPr lang="en-US" sz="800" dirty="0"/>
          </a:p>
          <a:p>
            <a:pPr marL="285750" indent="-285750" algn="just">
              <a:buFont typeface="Arial" panose="020B0604020202020204" pitchFamily="34" charset="0"/>
              <a:buChar char="•"/>
            </a:pPr>
            <a:r>
              <a:rPr lang="en-US" sz="1400" dirty="0"/>
              <a:t>Upper-level divergence and convection prevail over Papa New Guinea, Solomon Islands, Vanuatu, Fiji, and Gilbert Islands.</a:t>
            </a:r>
          </a:p>
        </p:txBody>
      </p:sp>
      <p:pic>
        <p:nvPicPr>
          <p:cNvPr id="24" name="Picture 23"/>
          <p:cNvPicPr>
            <a:picLocks noChangeAspect="1"/>
          </p:cNvPicPr>
          <p:nvPr/>
        </p:nvPicPr>
        <p:blipFill>
          <a:blip r:embed="rId8"/>
          <a:srcRect/>
          <a:stretch/>
        </p:blipFill>
        <p:spPr>
          <a:xfrm>
            <a:off x="284050" y="813816"/>
            <a:ext cx="4872579" cy="2514598"/>
          </a:xfrm>
          <a:prstGeom prst="rect">
            <a:avLst/>
          </a:prstGeom>
        </p:spPr>
      </p:pic>
      <p:pic>
        <p:nvPicPr>
          <p:cNvPr id="25" name="Picture 24"/>
          <p:cNvPicPr>
            <a:picLocks noChangeAspect="1"/>
          </p:cNvPicPr>
          <p:nvPr/>
        </p:nvPicPr>
        <p:blipFill>
          <a:blip r:embed="rId9"/>
          <a:srcRect/>
          <a:stretch/>
        </p:blipFill>
        <p:spPr>
          <a:xfrm>
            <a:off x="284050" y="3685032"/>
            <a:ext cx="4872579" cy="2514598"/>
          </a:xfrm>
          <a:prstGeom prst="rect">
            <a:avLst/>
          </a:prstGeom>
        </p:spPr>
      </p:pic>
    </p:spTree>
    <p:extLst>
      <p:ext uri="{BB962C8B-B14F-4D97-AF65-F5344CB8AC3E}">
        <p14:creationId xmlns:p14="http://schemas.microsoft.com/office/powerpoint/2010/main" val="2784943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pic>
        <p:nvPicPr>
          <p:cNvPr id="2" name="Picture 1"/>
          <p:cNvPicPr>
            <a:picLocks noChangeAspect="1"/>
          </p:cNvPicPr>
          <p:nvPr/>
        </p:nvPicPr>
        <p:blipFill>
          <a:blip r:embed="rId3"/>
          <a:srcRect/>
          <a:stretch/>
        </p:blipFill>
        <p:spPr>
          <a:xfrm>
            <a:off x="274320" y="626016"/>
            <a:ext cx="2743200" cy="2743200"/>
          </a:xfrm>
          <a:prstGeom prst="rect">
            <a:avLst/>
          </a:prstGeom>
        </p:spPr>
      </p:pic>
      <p:sp>
        <p:nvSpPr>
          <p:cNvPr id="3" name="TextBox 2"/>
          <p:cNvSpPr txBox="1"/>
          <p:nvPr/>
        </p:nvSpPr>
        <p:spPr>
          <a:xfrm>
            <a:off x="1234440" y="397416"/>
            <a:ext cx="2286000" cy="274320"/>
          </a:xfrm>
          <a:prstGeom prst="rect">
            <a:avLst/>
          </a:prstGeom>
          <a:noFill/>
        </p:spPr>
        <p:txBody>
          <a:bodyPr wrap="square">
            <a:spAutoFit/>
          </a:bodyPr>
          <a:lstStyle/>
          <a:p>
            <a:endParaRPr dirty="0"/>
          </a:p>
          <a:p>
            <a:pPr algn="l">
              <a:defRPr sz="1200" b="1">
                <a:solidFill>
                  <a:srgbClr val="FF0000"/>
                </a:solidFill>
              </a:defRPr>
            </a:pPr>
            <a:r>
              <a:rPr dirty="0"/>
              <a:t>GEFSv12</a:t>
            </a:r>
          </a:p>
        </p:txBody>
      </p:sp>
      <p:pic>
        <p:nvPicPr>
          <p:cNvPr id="4" name="Picture 3"/>
          <p:cNvPicPr>
            <a:picLocks noChangeAspect="1"/>
          </p:cNvPicPr>
          <p:nvPr/>
        </p:nvPicPr>
        <p:blipFill>
          <a:blip r:embed="rId4"/>
          <a:srcRect/>
          <a:stretch/>
        </p:blipFill>
        <p:spPr>
          <a:xfrm>
            <a:off x="3200400" y="626016"/>
            <a:ext cx="2743200" cy="2743200"/>
          </a:xfrm>
          <a:prstGeom prst="rect">
            <a:avLst/>
          </a:prstGeom>
        </p:spPr>
      </p:pic>
      <p:sp>
        <p:nvSpPr>
          <p:cNvPr id="5" name="TextBox 4"/>
          <p:cNvSpPr txBox="1"/>
          <p:nvPr/>
        </p:nvSpPr>
        <p:spPr>
          <a:xfrm>
            <a:off x="4297680" y="405329"/>
            <a:ext cx="2286000" cy="274320"/>
          </a:xfrm>
          <a:prstGeom prst="rect">
            <a:avLst/>
          </a:prstGeom>
          <a:noFill/>
        </p:spPr>
        <p:txBody>
          <a:bodyPr wrap="square">
            <a:spAutoFit/>
          </a:bodyPr>
          <a:lstStyle/>
          <a:p>
            <a:endParaRPr dirty="0"/>
          </a:p>
          <a:p>
            <a:pPr algn="l">
              <a:defRPr sz="1200" b="1">
                <a:solidFill>
                  <a:srgbClr val="FF0000"/>
                </a:solidFill>
              </a:defRPr>
            </a:pPr>
            <a:r>
              <a:rPr dirty="0"/>
              <a:t>CFSv2</a:t>
            </a:r>
          </a:p>
        </p:txBody>
      </p:sp>
      <p:pic>
        <p:nvPicPr>
          <p:cNvPr id="6" name="Picture 5"/>
          <p:cNvPicPr>
            <a:picLocks noChangeAspect="1"/>
          </p:cNvPicPr>
          <p:nvPr/>
        </p:nvPicPr>
        <p:blipFill>
          <a:blip r:embed="rId5"/>
          <a:srcRect/>
          <a:stretch/>
        </p:blipFill>
        <p:spPr>
          <a:xfrm>
            <a:off x="6080760" y="626016"/>
            <a:ext cx="2743200" cy="2743200"/>
          </a:xfrm>
          <a:prstGeom prst="rect">
            <a:avLst/>
          </a:prstGeom>
        </p:spPr>
      </p:pic>
      <p:sp>
        <p:nvSpPr>
          <p:cNvPr id="7" name="TextBox 6"/>
          <p:cNvSpPr txBox="1"/>
          <p:nvPr/>
        </p:nvSpPr>
        <p:spPr>
          <a:xfrm>
            <a:off x="7095731" y="397416"/>
            <a:ext cx="2286000" cy="274320"/>
          </a:xfrm>
          <a:prstGeom prst="rect">
            <a:avLst/>
          </a:prstGeom>
          <a:noFill/>
        </p:spPr>
        <p:txBody>
          <a:bodyPr wrap="square">
            <a:spAutoFit/>
          </a:bodyPr>
          <a:lstStyle/>
          <a:p>
            <a:endParaRPr dirty="0"/>
          </a:p>
          <a:p>
            <a:pPr algn="l">
              <a:defRPr sz="1200" b="1">
                <a:solidFill>
                  <a:srgbClr val="FF0000"/>
                </a:solidFill>
              </a:defRPr>
            </a:pPr>
            <a:r>
              <a:rPr dirty="0"/>
              <a:t>ECMWF</a:t>
            </a:r>
          </a:p>
        </p:txBody>
      </p:sp>
      <p:pic>
        <p:nvPicPr>
          <p:cNvPr id="8" name="Picture 7"/>
          <p:cNvPicPr>
            <a:picLocks noChangeAspect="1"/>
          </p:cNvPicPr>
          <p:nvPr/>
        </p:nvPicPr>
        <p:blipFill>
          <a:blip r:embed="rId6"/>
          <a:srcRect/>
          <a:stretch/>
        </p:blipFill>
        <p:spPr>
          <a:xfrm>
            <a:off x="274320" y="3186336"/>
            <a:ext cx="2743200" cy="2743200"/>
          </a:xfrm>
          <a:prstGeom prst="rect">
            <a:avLst/>
          </a:prstGeom>
        </p:spPr>
      </p:pic>
      <p:sp>
        <p:nvSpPr>
          <p:cNvPr id="9" name="TextBox 8"/>
          <p:cNvSpPr txBox="1"/>
          <p:nvPr/>
        </p:nvSpPr>
        <p:spPr>
          <a:xfrm>
            <a:off x="1280160" y="2957736"/>
            <a:ext cx="2286000" cy="274320"/>
          </a:xfrm>
          <a:prstGeom prst="rect">
            <a:avLst/>
          </a:prstGeom>
          <a:noFill/>
        </p:spPr>
        <p:txBody>
          <a:bodyPr wrap="square">
            <a:spAutoFit/>
          </a:bodyPr>
          <a:lstStyle/>
          <a:p>
            <a:endParaRPr dirty="0"/>
          </a:p>
          <a:p>
            <a:pPr algn="l">
              <a:defRPr sz="1200" b="1">
                <a:solidFill>
                  <a:srgbClr val="FF0000"/>
                </a:solidFill>
              </a:defRPr>
            </a:pPr>
            <a:r>
              <a:rPr dirty="0"/>
              <a:t>BOMM Ext</a:t>
            </a:r>
          </a:p>
        </p:txBody>
      </p:sp>
      <p:pic>
        <p:nvPicPr>
          <p:cNvPr id="10" name="Picture 9"/>
          <p:cNvPicPr>
            <a:picLocks noChangeAspect="1"/>
          </p:cNvPicPr>
          <p:nvPr/>
        </p:nvPicPr>
        <p:blipFill>
          <a:blip r:embed="rId7"/>
          <a:srcRect/>
          <a:stretch/>
        </p:blipFill>
        <p:spPr>
          <a:xfrm>
            <a:off x="3200400" y="3186336"/>
            <a:ext cx="2743200" cy="2743200"/>
          </a:xfrm>
          <a:prstGeom prst="rect">
            <a:avLst/>
          </a:prstGeom>
        </p:spPr>
      </p:pic>
      <p:sp>
        <p:nvSpPr>
          <p:cNvPr id="11" name="TextBox 10"/>
          <p:cNvSpPr txBox="1"/>
          <p:nvPr/>
        </p:nvSpPr>
        <p:spPr>
          <a:xfrm>
            <a:off x="4297680" y="2957736"/>
            <a:ext cx="2286000" cy="274320"/>
          </a:xfrm>
          <a:prstGeom prst="rect">
            <a:avLst/>
          </a:prstGeom>
          <a:noFill/>
        </p:spPr>
        <p:txBody>
          <a:bodyPr wrap="square">
            <a:spAutoFit/>
          </a:bodyPr>
          <a:lstStyle/>
          <a:p>
            <a:endParaRPr/>
          </a:p>
          <a:p>
            <a:pPr algn="l">
              <a:defRPr sz="1200" b="1">
                <a:solidFill>
                  <a:srgbClr val="FF0000"/>
                </a:solidFill>
              </a:defRPr>
            </a:pPr>
            <a:r>
              <a:t>CANM</a:t>
            </a:r>
          </a:p>
        </p:txBody>
      </p:sp>
      <p:pic>
        <p:nvPicPr>
          <p:cNvPr id="12" name="Picture 11"/>
          <p:cNvPicPr>
            <a:picLocks noChangeAspect="1"/>
          </p:cNvPicPr>
          <p:nvPr/>
        </p:nvPicPr>
        <p:blipFill>
          <a:blip r:embed="rId8"/>
          <a:srcRect/>
          <a:stretch/>
        </p:blipFill>
        <p:spPr>
          <a:xfrm>
            <a:off x="6080760" y="3186336"/>
            <a:ext cx="2743200" cy="2743200"/>
          </a:xfrm>
          <a:prstGeom prst="rect">
            <a:avLst/>
          </a:prstGeom>
        </p:spPr>
      </p:pic>
      <p:sp>
        <p:nvSpPr>
          <p:cNvPr id="13" name="TextBox 12"/>
          <p:cNvSpPr txBox="1"/>
          <p:nvPr/>
        </p:nvSpPr>
        <p:spPr>
          <a:xfrm>
            <a:off x="7223760" y="2957736"/>
            <a:ext cx="2286000" cy="274320"/>
          </a:xfrm>
          <a:prstGeom prst="rect">
            <a:avLst/>
          </a:prstGeom>
          <a:noFill/>
        </p:spPr>
        <p:txBody>
          <a:bodyPr wrap="square">
            <a:spAutoFit/>
          </a:bodyPr>
          <a:lstStyle/>
          <a:p>
            <a:endParaRPr/>
          </a:p>
          <a:p>
            <a:pPr algn="l">
              <a:defRPr sz="1200" b="1">
                <a:solidFill>
                  <a:srgbClr val="FF0000"/>
                </a:solidFill>
              </a:defRPr>
            </a:pPr>
            <a:r>
              <a:t>JMA</a:t>
            </a:r>
          </a:p>
        </p:txBody>
      </p:sp>
      <p:sp>
        <p:nvSpPr>
          <p:cNvPr id="14" name="TextBox 13"/>
          <p:cNvSpPr txBox="1"/>
          <p:nvPr/>
        </p:nvSpPr>
        <p:spPr>
          <a:xfrm>
            <a:off x="597877" y="126608"/>
            <a:ext cx="7895492" cy="430887"/>
          </a:xfrm>
          <a:prstGeom prst="rect">
            <a:avLst/>
          </a:prstGeom>
          <a:noFill/>
        </p:spPr>
        <p:txBody>
          <a:bodyPr wrap="square">
            <a:spAutoFit/>
          </a:bodyPr>
          <a:lstStyle/>
          <a:p>
            <a:pPr algn="ctr">
              <a:defRPr sz="2200" b="1">
                <a:solidFill>
                  <a:srgbClr val="0000FF"/>
                </a:solidFill>
              </a:defRPr>
            </a:pPr>
            <a:r>
              <a:rPr dirty="0"/>
              <a:t>Wheeler-Hendon Index </a:t>
            </a:r>
            <a:r>
              <a:rPr lang="en-US" dirty="0"/>
              <a:t>–</a:t>
            </a:r>
            <a:r>
              <a:rPr dirty="0"/>
              <a:t> Forecasts</a:t>
            </a:r>
            <a:r>
              <a:rPr lang="en-US" dirty="0"/>
              <a:t> (NOT UPDATED)</a:t>
            </a:r>
            <a:endParaRPr dirty="0"/>
          </a:p>
        </p:txBody>
      </p:sp>
      <p:sp>
        <p:nvSpPr>
          <p:cNvPr id="15" name="TextBox 14">
            <a:extLst>
              <a:ext uri="{FF2B5EF4-FFF2-40B4-BE49-F238E27FC236}">
                <a16:creationId xmlns:a16="http://schemas.microsoft.com/office/drawing/2014/main" id="{1E26FE97-F2F5-4933-A5FC-1814FC3ED14F}"/>
              </a:ext>
            </a:extLst>
          </p:cNvPr>
          <p:cNvSpPr txBox="1"/>
          <p:nvPr/>
        </p:nvSpPr>
        <p:spPr>
          <a:xfrm>
            <a:off x="-1" y="5929536"/>
            <a:ext cx="7341577" cy="769441"/>
          </a:xfrm>
          <a:prstGeom prst="rect">
            <a:avLst/>
          </a:prstGeom>
          <a:noFill/>
        </p:spPr>
        <p:txBody>
          <a:bodyPr wrap="square">
            <a:spAutoFit/>
          </a:bodyPr>
          <a:lstStyle/>
          <a:p>
            <a:pPr marL="114300" indent="-114300" algn="just">
              <a:buFont typeface="Arial" panose="020B0604020202020204" pitchFamily="34" charset="0"/>
              <a:buChar char="•"/>
            </a:pPr>
            <a:r>
              <a:rPr lang="en-US" sz="1100" dirty="0"/>
              <a:t>Most of the model systems are supportive of resumed eastward propagation of an MJO signal.</a:t>
            </a:r>
          </a:p>
          <a:p>
            <a:pPr marL="114300" indent="-114300" algn="just">
              <a:buFont typeface="Arial" panose="020B0604020202020204" pitchFamily="34" charset="0"/>
              <a:buChar char="•"/>
            </a:pPr>
            <a:r>
              <a:rPr lang="en-US" sz="1100" dirty="0"/>
              <a:t>The GEFS ensemble members are generally faster and more amplified than the other models with some ensemble members depicting a strong Pacific event by early March.</a:t>
            </a:r>
          </a:p>
          <a:p>
            <a:pPr marL="114300" indent="-114300" algn="just">
              <a:buFont typeface="Arial" panose="020B0604020202020204" pitchFamily="34" charset="0"/>
              <a:buChar char="•"/>
            </a:pPr>
            <a:r>
              <a:rPr lang="en-US" sz="1100" dirty="0"/>
              <a:t>The majority of ECMWF members show weak activity, but many ensemble members also depict a coherent MJO.</a:t>
            </a:r>
          </a:p>
        </p:txBody>
      </p:sp>
      <p:sp>
        <p:nvSpPr>
          <p:cNvPr id="17" name="Rectangle 16">
            <a:extLst>
              <a:ext uri="{FF2B5EF4-FFF2-40B4-BE49-F238E27FC236}">
                <a16:creationId xmlns:a16="http://schemas.microsoft.com/office/drawing/2014/main" id="{29CD2C0F-1A6D-4D9C-BE8D-21BD19E17D86}"/>
              </a:ext>
            </a:extLst>
          </p:cNvPr>
          <p:cNvSpPr/>
          <p:nvPr/>
        </p:nvSpPr>
        <p:spPr>
          <a:xfrm>
            <a:off x="7341577" y="5998112"/>
            <a:ext cx="1794308" cy="830997"/>
          </a:xfrm>
          <a:prstGeom prst="rect">
            <a:avLst/>
          </a:prstGeom>
        </p:spPr>
        <p:txBody>
          <a:bodyPr wrap="square">
            <a:spAutoFit/>
          </a:bodyPr>
          <a:lstStyle/>
          <a:p>
            <a:pPr lvl="0"/>
            <a:r>
              <a:rPr lang="en-US" sz="1200" u="sng" dirty="0">
                <a:solidFill>
                  <a:schemeClr val="dk1"/>
                </a:solidFill>
                <a:latin typeface="Calibri"/>
                <a:ea typeface="Calibri"/>
                <a:cs typeface="Calibri"/>
                <a:sym typeface="Calibri"/>
                <a:hlinkClick r:id="rId9"/>
              </a:rPr>
              <a:t>https://www.cpc.ncep.noaa.gov/products/precip/CWlink/MJO/CLIVAR/clivar_wh.shtml</a:t>
            </a:r>
            <a:endParaRPr lang="en-US" sz="1200"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9748318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rcRect/>
          <a:stretch/>
        </p:blipFill>
        <p:spPr>
          <a:xfrm>
            <a:off x="283464" y="997763"/>
            <a:ext cx="5833870" cy="4569865"/>
          </a:xfrm>
          <a:prstGeom prst="rect">
            <a:avLst/>
          </a:prstGeom>
        </p:spPr>
      </p:pic>
      <p:sp>
        <p:nvSpPr>
          <p:cNvPr id="8" name="TextBox 7"/>
          <p:cNvSpPr txBox="1"/>
          <p:nvPr/>
        </p:nvSpPr>
        <p:spPr>
          <a:xfrm>
            <a:off x="5200123" y="1014984"/>
            <a:ext cx="4114800" cy="274320"/>
          </a:xfrm>
          <a:prstGeom prst="rect">
            <a:avLst/>
          </a:prstGeom>
          <a:noFill/>
        </p:spPr>
        <p:txBody>
          <a:bodyPr wrap="square">
            <a:spAutoFit/>
          </a:bodyPr>
          <a:lstStyle/>
          <a:p>
            <a:pPr algn="l">
              <a:defRPr sz="1200" b="1">
                <a:solidFill>
                  <a:srgbClr val="0000FF"/>
                </a:solidFill>
              </a:defRPr>
            </a:pPr>
            <a:r>
              <a:rPr dirty="0"/>
              <a:t>Blue shade indicate areas of enhanced convection</a:t>
            </a:r>
          </a:p>
        </p:txBody>
      </p:sp>
      <p:sp>
        <p:nvSpPr>
          <p:cNvPr id="9" name="TextBox 8"/>
          <p:cNvSpPr txBox="1"/>
          <p:nvPr/>
        </p:nvSpPr>
        <p:spPr>
          <a:xfrm>
            <a:off x="5200123" y="1307592"/>
            <a:ext cx="4114800" cy="274320"/>
          </a:xfrm>
          <a:prstGeom prst="rect">
            <a:avLst/>
          </a:prstGeom>
          <a:noFill/>
        </p:spPr>
        <p:txBody>
          <a:bodyPr wrap="square">
            <a:spAutoFit/>
          </a:bodyPr>
          <a:lstStyle/>
          <a:p>
            <a:pPr algn="l">
              <a:defRPr sz="1200" b="1">
                <a:solidFill>
                  <a:srgbClr val="FF0000"/>
                </a:solidFill>
              </a:defRPr>
            </a:pPr>
            <a:r>
              <a:rPr dirty="0"/>
              <a:t>Red shade indicate areas of suppressed convection.</a:t>
            </a:r>
          </a:p>
        </p:txBody>
      </p:sp>
      <p:sp>
        <p:nvSpPr>
          <p:cNvPr id="10" name="TextBox 9"/>
          <p:cNvSpPr txBox="1"/>
          <p:nvPr/>
        </p:nvSpPr>
        <p:spPr>
          <a:xfrm>
            <a:off x="0" y="91440"/>
            <a:ext cx="9171432" cy="740664"/>
          </a:xfrm>
          <a:prstGeom prst="rect">
            <a:avLst/>
          </a:prstGeom>
          <a:noFill/>
        </p:spPr>
        <p:txBody>
          <a:bodyPr wrap="square">
            <a:spAutoFit/>
          </a:bodyPr>
          <a:lstStyle/>
          <a:p>
            <a:endParaRPr/>
          </a:p>
          <a:p>
            <a:pPr algn="l">
              <a:defRPr sz="2800" b="1">
                <a:solidFill>
                  <a:srgbClr val="0000FF"/>
                </a:solidFill>
              </a:defRPr>
            </a:pPr>
            <a:r>
              <a:t>Evolution of MJO-related OLR Anomalies - Forecasts</a:t>
            </a:r>
          </a:p>
        </p:txBody>
      </p:sp>
      <p:sp>
        <p:nvSpPr>
          <p:cNvPr id="11" name="TextBox 10">
            <a:extLst>
              <a:ext uri="{FF2B5EF4-FFF2-40B4-BE49-F238E27FC236}">
                <a16:creationId xmlns:a16="http://schemas.microsoft.com/office/drawing/2014/main" id="{4E5AC9FD-E4C1-4590-8F7B-BA48C60F8C93}"/>
              </a:ext>
            </a:extLst>
          </p:cNvPr>
          <p:cNvSpPr txBox="1"/>
          <p:nvPr/>
        </p:nvSpPr>
        <p:spPr>
          <a:xfrm>
            <a:off x="283464" y="5860237"/>
            <a:ext cx="8480727" cy="307777"/>
          </a:xfrm>
          <a:prstGeom prst="rect">
            <a:avLst/>
          </a:prstGeom>
          <a:noFill/>
        </p:spPr>
        <p:txBody>
          <a:bodyPr wrap="square">
            <a:spAutoFit/>
          </a:bodyPr>
          <a:lstStyle/>
          <a:p>
            <a:pPr>
              <a:spcAft>
                <a:spcPts val="300"/>
              </a:spcAft>
              <a:buSzPct val="125000"/>
              <a:buFont typeface="Arial" panose="020B0604020202020204" pitchFamily="34" charset="0"/>
              <a:buChar char="•"/>
            </a:pPr>
            <a:r>
              <a:rPr lang="en-US" altLang="en-US" sz="1400" dirty="0">
                <a:latin typeface="Arial" panose="020B0604020202020204" pitchFamily="34" charset="0"/>
              </a:rPr>
              <a:t> The GEFS RMM-based OLR tool depicts fairly stationary anomaly field until Week-2 period.</a:t>
            </a:r>
          </a:p>
        </p:txBody>
      </p:sp>
      <p:sp>
        <p:nvSpPr>
          <p:cNvPr id="13" name="Rectangle 12">
            <a:extLst>
              <a:ext uri="{FF2B5EF4-FFF2-40B4-BE49-F238E27FC236}">
                <a16:creationId xmlns:a16="http://schemas.microsoft.com/office/drawing/2014/main" id="{A669D5A9-8104-475A-8F65-3CF3D78815E6}"/>
              </a:ext>
            </a:extLst>
          </p:cNvPr>
          <p:cNvSpPr/>
          <p:nvPr/>
        </p:nvSpPr>
        <p:spPr>
          <a:xfrm>
            <a:off x="6422348" y="1846880"/>
            <a:ext cx="2283282" cy="507831"/>
          </a:xfrm>
          <a:prstGeom prst="rect">
            <a:avLst/>
          </a:prstGeom>
        </p:spPr>
        <p:txBody>
          <a:bodyPr wrap="square">
            <a:spAutoFit/>
          </a:bodyPr>
          <a:lstStyle/>
          <a:p>
            <a:r>
              <a:rPr lang="en-US" sz="900" dirty="0">
                <a:hlinkClick r:id="rId3"/>
              </a:rPr>
              <a:t>https://ftp.cpc.ncep.noaa.gov/International/PREPARE_Pacific/subseasonal/gefs_raw/spatial_olrmap_full.gif</a:t>
            </a:r>
            <a:endParaRPr lang="en-US" sz="900" dirty="0"/>
          </a:p>
        </p:txBody>
      </p:sp>
      <p:sp>
        <p:nvSpPr>
          <p:cNvPr id="15" name="Text Box 11">
            <a:extLst>
              <a:ext uri="{FF2B5EF4-FFF2-40B4-BE49-F238E27FC236}">
                <a16:creationId xmlns:a16="http://schemas.microsoft.com/office/drawing/2014/main" id="{610A18E0-81AB-4BD1-BB52-B47A6D099FE3}"/>
              </a:ext>
            </a:extLst>
          </p:cNvPr>
          <p:cNvSpPr txBox="1">
            <a:spLocks noChangeArrowheads="1"/>
          </p:cNvSpPr>
          <p:nvPr/>
        </p:nvSpPr>
        <p:spPr bwMode="auto">
          <a:xfrm>
            <a:off x="6246364" y="2687821"/>
            <a:ext cx="2635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u="sng">
                <a:solidFill>
                  <a:schemeClr val="tx1"/>
                </a:solidFill>
                <a:latin typeface="Arial" pitchFamily="34" charset="0"/>
                <a:cs typeface="Arial" pitchFamily="34" charset="0"/>
              </a:defRPr>
            </a:lvl1pPr>
            <a:lvl2pPr marL="742950" indent="-285750">
              <a:defRPr b="1" u="sng">
                <a:solidFill>
                  <a:schemeClr val="tx1"/>
                </a:solidFill>
                <a:latin typeface="Arial" pitchFamily="34" charset="0"/>
                <a:cs typeface="Arial" pitchFamily="34" charset="0"/>
              </a:defRPr>
            </a:lvl2pPr>
            <a:lvl3pPr marL="1143000" indent="-228600">
              <a:defRPr b="1" u="sng">
                <a:solidFill>
                  <a:schemeClr val="tx1"/>
                </a:solidFill>
                <a:latin typeface="Arial" pitchFamily="34" charset="0"/>
                <a:cs typeface="Arial" pitchFamily="34" charset="0"/>
              </a:defRPr>
            </a:lvl3pPr>
            <a:lvl4pPr marL="1600200" indent="-228600">
              <a:defRPr b="1" u="sng">
                <a:solidFill>
                  <a:schemeClr val="tx1"/>
                </a:solidFill>
                <a:latin typeface="Arial" pitchFamily="34" charset="0"/>
                <a:cs typeface="Arial" pitchFamily="34" charset="0"/>
              </a:defRPr>
            </a:lvl4pPr>
            <a:lvl5pPr marL="2057400" indent="-228600">
              <a:defRPr b="1" u="sng">
                <a:solidFill>
                  <a:schemeClr val="tx1"/>
                </a:solidFill>
                <a:latin typeface="Arial" pitchFamily="34" charset="0"/>
                <a:cs typeface="Arial" pitchFamily="34" charset="0"/>
              </a:defRPr>
            </a:lvl5pPr>
            <a:lvl6pPr marL="2514600" indent="-228600" fontAlgn="base">
              <a:spcBef>
                <a:spcPct val="0"/>
              </a:spcBef>
              <a:spcAft>
                <a:spcPct val="0"/>
              </a:spcAft>
              <a:defRPr b="1" u="sng">
                <a:solidFill>
                  <a:schemeClr val="tx1"/>
                </a:solidFill>
                <a:latin typeface="Arial" pitchFamily="34" charset="0"/>
                <a:cs typeface="Arial" pitchFamily="34" charset="0"/>
              </a:defRPr>
            </a:lvl6pPr>
            <a:lvl7pPr marL="2971800" indent="-228600" fontAlgn="base">
              <a:spcBef>
                <a:spcPct val="0"/>
              </a:spcBef>
              <a:spcAft>
                <a:spcPct val="0"/>
              </a:spcAft>
              <a:defRPr b="1" u="sng">
                <a:solidFill>
                  <a:schemeClr val="tx1"/>
                </a:solidFill>
                <a:latin typeface="Arial" pitchFamily="34" charset="0"/>
                <a:cs typeface="Arial" pitchFamily="34" charset="0"/>
              </a:defRPr>
            </a:lvl7pPr>
            <a:lvl8pPr marL="3429000" indent="-228600" fontAlgn="base">
              <a:spcBef>
                <a:spcPct val="0"/>
              </a:spcBef>
              <a:spcAft>
                <a:spcPct val="0"/>
              </a:spcAft>
              <a:defRPr b="1" u="sng">
                <a:solidFill>
                  <a:schemeClr val="tx1"/>
                </a:solidFill>
                <a:latin typeface="Arial" pitchFamily="34" charset="0"/>
                <a:cs typeface="Arial" pitchFamily="34" charset="0"/>
              </a:defRPr>
            </a:lvl8pPr>
            <a:lvl9pPr marL="3886200" indent="-228600" fontAlgn="base">
              <a:spcBef>
                <a:spcPct val="0"/>
              </a:spcBef>
              <a:spcAft>
                <a:spcPct val="0"/>
              </a:spcAft>
              <a:defRPr b="1" u="sng">
                <a:solidFill>
                  <a:schemeClr val="tx1"/>
                </a:solidFill>
                <a:latin typeface="Arial" pitchFamily="34" charset="0"/>
                <a:cs typeface="Arial" pitchFamily="34" charset="0"/>
              </a:defRPr>
            </a:lvl9pPr>
          </a:lstStyle>
          <a:p>
            <a:pPr eaLnBrk="0" hangingPunct="0"/>
            <a:r>
              <a:rPr lang="en-US" b="0" u="none" dirty="0"/>
              <a:t>1 - 5 days </a:t>
            </a:r>
            <a:r>
              <a:rPr lang="en-US" b="0" u="none" dirty="0" err="1"/>
              <a:t>ave.</a:t>
            </a:r>
            <a:r>
              <a:rPr lang="en-US" b="0" u="none" dirty="0"/>
              <a:t> Forecast</a:t>
            </a:r>
          </a:p>
        </p:txBody>
      </p:sp>
      <p:sp>
        <p:nvSpPr>
          <p:cNvPr id="16" name="Text Box 12">
            <a:extLst>
              <a:ext uri="{FF2B5EF4-FFF2-40B4-BE49-F238E27FC236}">
                <a16:creationId xmlns:a16="http://schemas.microsoft.com/office/drawing/2014/main" id="{09C58B92-A124-48DF-9BC0-3C90D8D35EEE}"/>
              </a:ext>
            </a:extLst>
          </p:cNvPr>
          <p:cNvSpPr txBox="1">
            <a:spLocks noChangeArrowheads="1"/>
          </p:cNvSpPr>
          <p:nvPr/>
        </p:nvSpPr>
        <p:spPr bwMode="auto">
          <a:xfrm>
            <a:off x="6337297" y="3703233"/>
            <a:ext cx="2635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u="sng">
                <a:solidFill>
                  <a:schemeClr val="tx1"/>
                </a:solidFill>
                <a:latin typeface="Arial" pitchFamily="34" charset="0"/>
                <a:cs typeface="Arial" pitchFamily="34" charset="0"/>
              </a:defRPr>
            </a:lvl1pPr>
            <a:lvl2pPr marL="742950" indent="-285750">
              <a:defRPr b="1" u="sng">
                <a:solidFill>
                  <a:schemeClr val="tx1"/>
                </a:solidFill>
                <a:latin typeface="Arial" pitchFamily="34" charset="0"/>
                <a:cs typeface="Arial" pitchFamily="34" charset="0"/>
              </a:defRPr>
            </a:lvl2pPr>
            <a:lvl3pPr marL="1143000" indent="-228600">
              <a:defRPr b="1" u="sng">
                <a:solidFill>
                  <a:schemeClr val="tx1"/>
                </a:solidFill>
                <a:latin typeface="Arial" pitchFamily="34" charset="0"/>
                <a:cs typeface="Arial" pitchFamily="34" charset="0"/>
              </a:defRPr>
            </a:lvl3pPr>
            <a:lvl4pPr marL="1600200" indent="-228600">
              <a:defRPr b="1" u="sng">
                <a:solidFill>
                  <a:schemeClr val="tx1"/>
                </a:solidFill>
                <a:latin typeface="Arial" pitchFamily="34" charset="0"/>
                <a:cs typeface="Arial" pitchFamily="34" charset="0"/>
              </a:defRPr>
            </a:lvl4pPr>
            <a:lvl5pPr marL="2057400" indent="-228600">
              <a:defRPr b="1" u="sng">
                <a:solidFill>
                  <a:schemeClr val="tx1"/>
                </a:solidFill>
                <a:latin typeface="Arial" pitchFamily="34" charset="0"/>
                <a:cs typeface="Arial" pitchFamily="34" charset="0"/>
              </a:defRPr>
            </a:lvl5pPr>
            <a:lvl6pPr marL="2514600" indent="-228600" fontAlgn="base">
              <a:spcBef>
                <a:spcPct val="0"/>
              </a:spcBef>
              <a:spcAft>
                <a:spcPct val="0"/>
              </a:spcAft>
              <a:defRPr b="1" u="sng">
                <a:solidFill>
                  <a:schemeClr val="tx1"/>
                </a:solidFill>
                <a:latin typeface="Arial" pitchFamily="34" charset="0"/>
                <a:cs typeface="Arial" pitchFamily="34" charset="0"/>
              </a:defRPr>
            </a:lvl6pPr>
            <a:lvl7pPr marL="2971800" indent="-228600" fontAlgn="base">
              <a:spcBef>
                <a:spcPct val="0"/>
              </a:spcBef>
              <a:spcAft>
                <a:spcPct val="0"/>
              </a:spcAft>
              <a:defRPr b="1" u="sng">
                <a:solidFill>
                  <a:schemeClr val="tx1"/>
                </a:solidFill>
                <a:latin typeface="Arial" pitchFamily="34" charset="0"/>
                <a:cs typeface="Arial" pitchFamily="34" charset="0"/>
              </a:defRPr>
            </a:lvl7pPr>
            <a:lvl8pPr marL="3429000" indent="-228600" fontAlgn="base">
              <a:spcBef>
                <a:spcPct val="0"/>
              </a:spcBef>
              <a:spcAft>
                <a:spcPct val="0"/>
              </a:spcAft>
              <a:defRPr b="1" u="sng">
                <a:solidFill>
                  <a:schemeClr val="tx1"/>
                </a:solidFill>
                <a:latin typeface="Arial" pitchFamily="34" charset="0"/>
                <a:cs typeface="Arial" pitchFamily="34" charset="0"/>
              </a:defRPr>
            </a:lvl8pPr>
            <a:lvl9pPr marL="3886200" indent="-228600" fontAlgn="base">
              <a:spcBef>
                <a:spcPct val="0"/>
              </a:spcBef>
              <a:spcAft>
                <a:spcPct val="0"/>
              </a:spcAft>
              <a:defRPr b="1" u="sng">
                <a:solidFill>
                  <a:schemeClr val="tx1"/>
                </a:solidFill>
                <a:latin typeface="Arial" pitchFamily="34" charset="0"/>
                <a:cs typeface="Arial" pitchFamily="34" charset="0"/>
              </a:defRPr>
            </a:lvl9pPr>
          </a:lstStyle>
          <a:p>
            <a:pPr eaLnBrk="0" hangingPunct="0"/>
            <a:r>
              <a:rPr lang="en-US" b="0" u="none" dirty="0"/>
              <a:t>6-10 days </a:t>
            </a:r>
            <a:r>
              <a:rPr lang="en-US" b="0" u="none" dirty="0" err="1"/>
              <a:t>ave.</a:t>
            </a:r>
            <a:r>
              <a:rPr lang="en-US" b="0" u="none" dirty="0"/>
              <a:t> Forecast</a:t>
            </a:r>
          </a:p>
        </p:txBody>
      </p:sp>
      <p:sp>
        <p:nvSpPr>
          <p:cNvPr id="17" name="Text Box 13">
            <a:extLst>
              <a:ext uri="{FF2B5EF4-FFF2-40B4-BE49-F238E27FC236}">
                <a16:creationId xmlns:a16="http://schemas.microsoft.com/office/drawing/2014/main" id="{4FB43365-B173-44B6-98E3-3A6A2322C4E5}"/>
              </a:ext>
            </a:extLst>
          </p:cNvPr>
          <p:cNvSpPr txBox="1">
            <a:spLocks noChangeArrowheads="1"/>
          </p:cNvSpPr>
          <p:nvPr/>
        </p:nvSpPr>
        <p:spPr bwMode="auto">
          <a:xfrm>
            <a:off x="6381750" y="4702998"/>
            <a:ext cx="2762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u="sng">
                <a:solidFill>
                  <a:schemeClr val="tx1"/>
                </a:solidFill>
                <a:latin typeface="Arial" pitchFamily="34" charset="0"/>
                <a:cs typeface="Arial" pitchFamily="34" charset="0"/>
              </a:defRPr>
            </a:lvl1pPr>
            <a:lvl2pPr marL="742950" indent="-285750">
              <a:defRPr b="1" u="sng">
                <a:solidFill>
                  <a:schemeClr val="tx1"/>
                </a:solidFill>
                <a:latin typeface="Arial" pitchFamily="34" charset="0"/>
                <a:cs typeface="Arial" pitchFamily="34" charset="0"/>
              </a:defRPr>
            </a:lvl2pPr>
            <a:lvl3pPr marL="1143000" indent="-228600">
              <a:defRPr b="1" u="sng">
                <a:solidFill>
                  <a:schemeClr val="tx1"/>
                </a:solidFill>
                <a:latin typeface="Arial" pitchFamily="34" charset="0"/>
                <a:cs typeface="Arial" pitchFamily="34" charset="0"/>
              </a:defRPr>
            </a:lvl3pPr>
            <a:lvl4pPr marL="1600200" indent="-228600">
              <a:defRPr b="1" u="sng">
                <a:solidFill>
                  <a:schemeClr val="tx1"/>
                </a:solidFill>
                <a:latin typeface="Arial" pitchFamily="34" charset="0"/>
                <a:cs typeface="Arial" pitchFamily="34" charset="0"/>
              </a:defRPr>
            </a:lvl4pPr>
            <a:lvl5pPr marL="2057400" indent="-228600">
              <a:defRPr b="1" u="sng">
                <a:solidFill>
                  <a:schemeClr val="tx1"/>
                </a:solidFill>
                <a:latin typeface="Arial" pitchFamily="34" charset="0"/>
                <a:cs typeface="Arial" pitchFamily="34" charset="0"/>
              </a:defRPr>
            </a:lvl5pPr>
            <a:lvl6pPr marL="2514600" indent="-228600" fontAlgn="base">
              <a:spcBef>
                <a:spcPct val="0"/>
              </a:spcBef>
              <a:spcAft>
                <a:spcPct val="0"/>
              </a:spcAft>
              <a:defRPr b="1" u="sng">
                <a:solidFill>
                  <a:schemeClr val="tx1"/>
                </a:solidFill>
                <a:latin typeface="Arial" pitchFamily="34" charset="0"/>
                <a:cs typeface="Arial" pitchFamily="34" charset="0"/>
              </a:defRPr>
            </a:lvl6pPr>
            <a:lvl7pPr marL="2971800" indent="-228600" fontAlgn="base">
              <a:spcBef>
                <a:spcPct val="0"/>
              </a:spcBef>
              <a:spcAft>
                <a:spcPct val="0"/>
              </a:spcAft>
              <a:defRPr b="1" u="sng">
                <a:solidFill>
                  <a:schemeClr val="tx1"/>
                </a:solidFill>
                <a:latin typeface="Arial" pitchFamily="34" charset="0"/>
                <a:cs typeface="Arial" pitchFamily="34" charset="0"/>
              </a:defRPr>
            </a:lvl7pPr>
            <a:lvl8pPr marL="3429000" indent="-228600" fontAlgn="base">
              <a:spcBef>
                <a:spcPct val="0"/>
              </a:spcBef>
              <a:spcAft>
                <a:spcPct val="0"/>
              </a:spcAft>
              <a:defRPr b="1" u="sng">
                <a:solidFill>
                  <a:schemeClr val="tx1"/>
                </a:solidFill>
                <a:latin typeface="Arial" pitchFamily="34" charset="0"/>
                <a:cs typeface="Arial" pitchFamily="34" charset="0"/>
              </a:defRPr>
            </a:lvl8pPr>
            <a:lvl9pPr marL="3886200" indent="-228600" fontAlgn="base">
              <a:spcBef>
                <a:spcPct val="0"/>
              </a:spcBef>
              <a:spcAft>
                <a:spcPct val="0"/>
              </a:spcAft>
              <a:defRPr b="1" u="sng">
                <a:solidFill>
                  <a:schemeClr val="tx1"/>
                </a:solidFill>
                <a:latin typeface="Arial" pitchFamily="34" charset="0"/>
                <a:cs typeface="Arial" pitchFamily="34" charset="0"/>
              </a:defRPr>
            </a:lvl9pPr>
          </a:lstStyle>
          <a:p>
            <a:pPr eaLnBrk="0" hangingPunct="0"/>
            <a:r>
              <a:rPr lang="en-US" b="0" u="none" dirty="0"/>
              <a:t>11-15 days </a:t>
            </a:r>
            <a:r>
              <a:rPr lang="en-US" b="0" u="none" dirty="0" err="1"/>
              <a:t>ave.</a:t>
            </a:r>
            <a:r>
              <a:rPr lang="en-US" b="0" u="none" dirty="0"/>
              <a:t> Forecast</a:t>
            </a:r>
          </a:p>
        </p:txBody>
      </p:sp>
    </p:spTree>
    <p:extLst>
      <p:ext uri="{BB962C8B-B14F-4D97-AF65-F5344CB8AC3E}">
        <p14:creationId xmlns:p14="http://schemas.microsoft.com/office/powerpoint/2010/main" val="2495463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6"/>
          <p:cNvSpPr txBox="1">
            <a:spLocks noGrp="1"/>
          </p:cNvSpPr>
          <p:nvPr>
            <p:ph type="title"/>
          </p:nvPr>
        </p:nvSpPr>
        <p:spPr>
          <a:xfrm>
            <a:off x="0" y="127708"/>
            <a:ext cx="9144000" cy="54864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rgbClr val="0432FF"/>
              </a:buClr>
              <a:buSzPct val="81818"/>
              <a:buFont typeface="Calibri"/>
              <a:buNone/>
            </a:pPr>
            <a:r>
              <a:rPr lang="en-US" dirty="0">
                <a:solidFill>
                  <a:srgbClr val="0432FF"/>
                </a:solidFill>
              </a:rPr>
              <a:t>MJO Composites for  Jan-Feb-Mar </a:t>
            </a:r>
            <a:endParaRPr dirty="0">
              <a:solidFill>
                <a:srgbClr val="0432FF"/>
              </a:solidFill>
            </a:endParaRPr>
          </a:p>
        </p:txBody>
      </p:sp>
      <p:sp>
        <p:nvSpPr>
          <p:cNvPr id="7" name="TextBox 6">
            <a:extLst>
              <a:ext uri="{FF2B5EF4-FFF2-40B4-BE49-F238E27FC236}">
                <a16:creationId xmlns:a16="http://schemas.microsoft.com/office/drawing/2014/main" id="{7F4A726D-BB1B-43EE-96A6-E594B0C22573}"/>
              </a:ext>
            </a:extLst>
          </p:cNvPr>
          <p:cNvSpPr txBox="1"/>
          <p:nvPr/>
        </p:nvSpPr>
        <p:spPr>
          <a:xfrm>
            <a:off x="4160520" y="6110250"/>
            <a:ext cx="4572000" cy="600164"/>
          </a:xfrm>
          <a:prstGeom prst="rect">
            <a:avLst/>
          </a:prstGeom>
          <a:noFill/>
        </p:spPr>
        <p:txBody>
          <a:bodyPr wrap="square">
            <a:spAutoFit/>
          </a:bodyPr>
          <a:lstStyle/>
          <a:p>
            <a:r>
              <a:rPr lang="en-US" sz="1100" dirty="0">
                <a:hlinkClick r:id="rId3"/>
              </a:rPr>
              <a:t>https://ftp.cpc.ncep.noaa.gov/International/PREPARE_Pacific/subseasonal/enso_mjo_composites/fig_dir/pacific_precip_NDJ_mjo_comp.png</a:t>
            </a:r>
            <a:endParaRPr lang="en-US" sz="1100" dirty="0"/>
          </a:p>
          <a:p>
            <a:endParaRPr lang="en-US" sz="1100" dirty="0"/>
          </a:p>
        </p:txBody>
      </p:sp>
      <p:pic>
        <p:nvPicPr>
          <p:cNvPr id="149" name="Picture 148"/>
          <p:cNvPicPr>
            <a:picLocks noChangeAspect="1"/>
          </p:cNvPicPr>
          <p:nvPr/>
        </p:nvPicPr>
        <p:blipFill>
          <a:blip r:embed="rId4"/>
          <a:srcRect/>
          <a:stretch/>
        </p:blipFill>
        <p:spPr>
          <a:xfrm>
            <a:off x="4151117" y="981986"/>
            <a:ext cx="4233355" cy="5029200"/>
          </a:xfrm>
          <a:prstGeom prst="rect">
            <a:avLst/>
          </a:prstGeom>
        </p:spPr>
      </p:pic>
      <p:sp>
        <p:nvSpPr>
          <p:cNvPr id="6" name="Google Shape;148;p6">
            <a:extLst>
              <a:ext uri="{FF2B5EF4-FFF2-40B4-BE49-F238E27FC236}">
                <a16:creationId xmlns:a16="http://schemas.microsoft.com/office/drawing/2014/main" id="{E41833C8-BB09-4A73-8818-8DCB68983C56}"/>
              </a:ext>
            </a:extLst>
          </p:cNvPr>
          <p:cNvSpPr txBox="1"/>
          <p:nvPr/>
        </p:nvSpPr>
        <p:spPr>
          <a:xfrm>
            <a:off x="157017" y="864555"/>
            <a:ext cx="3307152" cy="563227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dirty="0">
                <a:solidFill>
                  <a:schemeClr val="dk1"/>
                </a:solidFill>
                <a:latin typeface="Calibri"/>
                <a:ea typeface="Calibri"/>
                <a:cs typeface="Calibri"/>
                <a:sym typeface="Calibri"/>
              </a:rPr>
              <a:t>Papua New Guinea: Wet conditions are associated with strong MJO in Phases 1-3.</a:t>
            </a:r>
          </a:p>
          <a:p>
            <a:pPr marL="0" marR="0" lvl="0" indent="0" algn="l" rtl="0">
              <a:spcBef>
                <a:spcPts val="0"/>
              </a:spcBef>
              <a:spcAft>
                <a:spcPts val="0"/>
              </a:spcAft>
              <a:buNone/>
            </a:pPr>
            <a:endParaRPr lang="en-US" sz="1800" b="1" dirty="0">
              <a:solidFill>
                <a:schemeClr val="dk1"/>
              </a:solidFill>
              <a:latin typeface="Calibri"/>
              <a:ea typeface="Calibri"/>
              <a:cs typeface="Calibri"/>
              <a:sym typeface="Calibri"/>
            </a:endParaRPr>
          </a:p>
          <a:p>
            <a:pPr marL="0" marR="0" lvl="0" indent="0" algn="l" rtl="0">
              <a:spcBef>
                <a:spcPts val="0"/>
              </a:spcBef>
              <a:spcAft>
                <a:spcPts val="0"/>
              </a:spcAft>
              <a:buNone/>
            </a:pPr>
            <a:r>
              <a:rPr lang="en-US" sz="1800" b="1" dirty="0">
                <a:solidFill>
                  <a:schemeClr val="dk1"/>
                </a:solidFill>
                <a:latin typeface="Calibri"/>
                <a:ea typeface="Calibri"/>
                <a:cs typeface="Calibri"/>
                <a:sym typeface="Calibri"/>
              </a:rPr>
              <a:t>Solomon Islands: Wet conditions are climatologically observed when strong MJO occurs in Phases 5-7. On the other hand, drier conditions are observed when the MJO is in Phase 1-3.</a:t>
            </a:r>
          </a:p>
          <a:p>
            <a:pPr marL="0" marR="0" lvl="0" indent="0" algn="l" rtl="0">
              <a:spcBef>
                <a:spcPts val="0"/>
              </a:spcBef>
              <a:spcAft>
                <a:spcPts val="0"/>
              </a:spcAft>
              <a:buNone/>
            </a:pPr>
            <a:endParaRPr lang="en-US" sz="1800" b="1" dirty="0">
              <a:solidFill>
                <a:schemeClr val="dk1"/>
              </a:solidFill>
              <a:latin typeface="Calibri"/>
              <a:ea typeface="Calibri"/>
              <a:cs typeface="Calibri"/>
              <a:sym typeface="Calibri"/>
            </a:endParaRPr>
          </a:p>
          <a:p>
            <a:pPr marL="0" marR="0" lvl="0" indent="0" algn="l" rtl="0">
              <a:spcBef>
                <a:spcPts val="0"/>
              </a:spcBef>
              <a:spcAft>
                <a:spcPts val="0"/>
              </a:spcAft>
              <a:buNone/>
            </a:pPr>
            <a:r>
              <a:rPr lang="en-US" sz="1800" b="1" dirty="0">
                <a:solidFill>
                  <a:schemeClr val="dk1"/>
                </a:solidFill>
                <a:latin typeface="Calibri"/>
                <a:ea typeface="Calibri"/>
                <a:cs typeface="Calibri"/>
                <a:sym typeface="Calibri"/>
              </a:rPr>
              <a:t>Fiji and Vanuatu: Wet conditions are favored when the MJO is strong in Phases 6-7; Dry when strong MJO in Phases 1, 2, and 3.</a:t>
            </a:r>
          </a:p>
          <a:p>
            <a:pPr marL="0" marR="0" lvl="0" indent="0" algn="l" rtl="0">
              <a:spcBef>
                <a:spcPts val="0"/>
              </a:spcBef>
              <a:spcAft>
                <a:spcPts val="0"/>
              </a:spcAft>
              <a:buNone/>
            </a:pPr>
            <a:endParaRPr lang="en-US" sz="1800" b="1" dirty="0">
              <a:solidFill>
                <a:schemeClr val="dk1"/>
              </a:solidFill>
              <a:latin typeface="Calibri"/>
              <a:ea typeface="Calibri"/>
              <a:cs typeface="Calibri"/>
              <a:sym typeface="Calibri"/>
            </a:endParaRPr>
          </a:p>
          <a:p>
            <a:pPr marL="0" marR="0" lvl="0" indent="0" algn="l" rtl="0">
              <a:spcBef>
                <a:spcPts val="0"/>
              </a:spcBef>
              <a:spcAft>
                <a:spcPts val="0"/>
              </a:spcAft>
              <a:buNone/>
            </a:pPr>
            <a:r>
              <a:rPr lang="en-US" sz="1800" b="1" dirty="0">
                <a:solidFill>
                  <a:schemeClr val="dk1"/>
                </a:solidFill>
                <a:latin typeface="Calibri"/>
                <a:ea typeface="Calibri"/>
                <a:cs typeface="Calibri"/>
                <a:sym typeface="Calibri"/>
              </a:rPr>
              <a:t>Kiribati: Wet conditions are associated with strong MJO in Phases 4-5.</a:t>
            </a:r>
          </a:p>
          <a:p>
            <a:pPr marL="0" marR="0" lvl="0" indent="0" algn="l" rtl="0">
              <a:spcBef>
                <a:spcPts val="0"/>
              </a:spcBef>
              <a:spcAft>
                <a:spcPts val="0"/>
              </a:spcAft>
              <a:buNone/>
            </a:pPr>
            <a:endParaRPr lang="en-US" sz="1800" b="1"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647346990"/>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6489</TotalTime>
  <Words>1183</Words>
  <Application>Microsoft Office PowerPoint</Application>
  <PresentationFormat>On-screen Show (4:3)</PresentationFormat>
  <Paragraphs>102</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Times New Roman</vt:lpstr>
      <vt:lpstr>Office Theme</vt:lpstr>
      <vt:lpstr>Central Pacific Hazards Outlooks – Large Scale Forcing</vt:lpstr>
      <vt:lpstr>Outline: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MJO Composites for  Jan-Feb-Mar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Experimental Central Pacific Hazards Outlooks</dc:title>
  <dc:creator>Zewdu Segele</dc:creator>
  <cp:lastModifiedBy>William Agyakwah</cp:lastModifiedBy>
  <cp:revision>700</cp:revision>
  <dcterms:created xsi:type="dcterms:W3CDTF">2013-01-27T09:14:16Z</dcterms:created>
  <dcterms:modified xsi:type="dcterms:W3CDTF">2026-02-18T18:52:53Z</dcterms:modified>
</cp:coreProperties>
</file>