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320" r:id="rId4"/>
    <p:sldId id="321" r:id="rId5"/>
    <p:sldId id="323" r:id="rId6"/>
    <p:sldId id="325" r:id="rId7"/>
    <p:sldId id="369" r:id="rId8"/>
    <p:sldId id="370" r:id="rId9"/>
    <p:sldId id="371" r:id="rId10"/>
    <p:sldId id="372" r:id="rId11"/>
    <p:sldId id="373" r:id="rId12"/>
    <p:sldId id="375" r:id="rId13"/>
    <p:sldId id="376" r:id="rId14"/>
    <p:sldId id="281" r:id="rId15"/>
    <p:sldId id="278" r:id="rId16"/>
    <p:sldId id="282" r:id="rId17"/>
    <p:sldId id="280"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fIBygDO9cXkVf+V9PRJWXLwQ/W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Dines - NOAA Affiliate" initials="" lastIdx="5" clrIdx="0"/>
  <p:cmAuthor id="1" name="Katie Kowal - NOAA Affiliate"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1829" autoAdjust="0"/>
  </p:normalViewPr>
  <p:slideViewPr>
    <p:cSldViewPr snapToGrid="0">
      <p:cViewPr>
        <p:scale>
          <a:sx n="100" d="100"/>
          <a:sy n="100" d="100"/>
        </p:scale>
        <p:origin x="2040" y="28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10</a:t>
            </a:fld>
            <a:endParaRPr sz="1400" b="0" strike="noStrike">
              <a:latin typeface="Times New Roman"/>
              <a:ea typeface="Times New Roman"/>
              <a:cs typeface="Times New Roman"/>
              <a:sym typeface="Times New Roman"/>
            </a:endParaRPr>
          </a:p>
        </p:txBody>
      </p:sp>
    </p:spTree>
    <p:extLst>
      <p:ext uri="{BB962C8B-B14F-4D97-AF65-F5344CB8AC3E}">
        <p14:creationId xmlns:p14="http://schemas.microsoft.com/office/powerpoint/2010/main" val="274665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11</a:t>
            </a:fld>
            <a:endParaRPr sz="1400" b="0" strike="noStrike">
              <a:latin typeface="Times New Roman"/>
              <a:ea typeface="Times New Roman"/>
              <a:cs typeface="Times New Roman"/>
              <a:sym typeface="Times New Roman"/>
            </a:endParaRPr>
          </a:p>
        </p:txBody>
      </p:sp>
    </p:spTree>
    <p:extLst>
      <p:ext uri="{BB962C8B-B14F-4D97-AF65-F5344CB8AC3E}">
        <p14:creationId xmlns:p14="http://schemas.microsoft.com/office/powerpoint/2010/main" val="3083497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80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26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1" name="Google Shape;42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a:extLst>
            <a:ext uri="{FF2B5EF4-FFF2-40B4-BE49-F238E27FC236}">
              <a16:creationId xmlns:a16="http://schemas.microsoft.com/office/drawing/2014/main" id="{C063CA19-2E23-480B-FEF4-D87983FFE4DF}"/>
            </a:ext>
          </a:extLst>
        </p:cNvPr>
        <p:cNvGrpSpPr/>
        <p:nvPr/>
      </p:nvGrpSpPr>
      <p:grpSpPr>
        <a:xfrm>
          <a:off x="0" y="0"/>
          <a:ext cx="0" cy="0"/>
          <a:chOff x="0" y="0"/>
          <a:chExt cx="0" cy="0"/>
        </a:xfrm>
      </p:grpSpPr>
      <p:sp>
        <p:nvSpPr>
          <p:cNvPr id="404" name="Google Shape;404;p24:notes">
            <a:extLst>
              <a:ext uri="{FF2B5EF4-FFF2-40B4-BE49-F238E27FC236}">
                <a16:creationId xmlns:a16="http://schemas.microsoft.com/office/drawing/2014/main" id="{69ECC2AC-A18D-0F7E-EADF-805633B5C98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4:notes">
            <a:extLst>
              <a:ext uri="{FF2B5EF4-FFF2-40B4-BE49-F238E27FC236}">
                <a16:creationId xmlns:a16="http://schemas.microsoft.com/office/drawing/2014/main" id="{D94902FD-BC57-ADCA-2C84-9D1B2261036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956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24771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6841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23936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45634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15104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8</a:t>
            </a:fld>
            <a:endParaRPr sz="1400" b="0" strike="noStrike">
              <a:latin typeface="Times New Roman"/>
              <a:ea typeface="Times New Roman"/>
              <a:cs typeface="Times New Roman"/>
              <a:sym typeface="Times New Roman"/>
            </a:endParaRPr>
          </a:p>
        </p:txBody>
      </p:sp>
    </p:spTree>
    <p:extLst>
      <p:ext uri="{BB962C8B-B14F-4D97-AF65-F5344CB8AC3E}">
        <p14:creationId xmlns:p14="http://schemas.microsoft.com/office/powerpoint/2010/main" val="141230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9</a:t>
            </a:fld>
            <a:endParaRPr sz="1400" b="0" strike="noStrike">
              <a:latin typeface="Times New Roman"/>
              <a:ea typeface="Times New Roman"/>
              <a:cs typeface="Times New Roman"/>
              <a:sym typeface="Times New Roman"/>
            </a:endParaRPr>
          </a:p>
        </p:txBody>
      </p:sp>
    </p:spTree>
    <p:extLst>
      <p:ext uri="{BB962C8B-B14F-4D97-AF65-F5344CB8AC3E}">
        <p14:creationId xmlns:p14="http://schemas.microsoft.com/office/powerpoint/2010/main" val="283657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22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3" name="Google Shape;3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tp.cpc.ncep.noaa.gov/International/GEFS/cPacific/precGEFSwk2AnomCalib.png" TargetMode="External"/><Relationship Id="rId3" Type="http://schemas.openxmlformats.org/officeDocument/2006/relationships/image" Target="../media/image18.png"/><Relationship Id="rId7" Type="http://schemas.openxmlformats.org/officeDocument/2006/relationships/hyperlink" Target="https://ftp.cpc.ncep.noaa.gov/International/GEFS/cPacific/precGEFSwk2EnsMeanCalib.png"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ftp.cpc.ncep.noaa.gov/International/GEFS/cPacific/wk2precExcd90sig.png" TargetMode="External"/><Relationship Id="rId4" Type="http://schemas.openxmlformats.org/officeDocument/2006/relationships/image" Target="../media/image19.png"/><Relationship Id="rId9" Type="http://schemas.openxmlformats.org/officeDocument/2006/relationships/hyperlink" Target="https://ftp.cpc.ncep.noaa.gov/International/GEFS/cPacific/wk2precExcd80sig.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ftp.cpc.ncep.noaa.gov/International/PREPARE_Pacific/subseasonal/gefs_raw_unmasked/gefs_week1_figures/gefs_week1_t2mt.png" TargetMode="Externa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ftp.cpc.ncep.noaa.gov/International/PREPARE_Pacific/subseasonal/gefs_raw_unmasked/gefs_week2_figures/gefs_week2_t2m.png" TargetMode="External"/><Relationship Id="rId5" Type="http://schemas.openxmlformats.org/officeDocument/2006/relationships/hyperlink" Target="https://ftp.cpc.ncep.noaa.gov/International/PREPARE_Pacific/subseasonal/gefs_raw_unmasked/gefs_week2_figures/gefs_week2_t2mt.png" TargetMode="External"/><Relationship Id="rId10" Type="http://schemas.openxmlformats.org/officeDocument/2006/relationships/image" Target="../media/image25.png"/><Relationship Id="rId4" Type="http://schemas.openxmlformats.org/officeDocument/2006/relationships/hyperlink" Target="https://ftp.cpc.ncep.noaa.gov/International/PREPARE_Pacific/subseasonal/gefs_raw_unmasked/gefs_week1_figures/gefs_week1_t2m.png"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metoc.navy.mil/jtwc/jtwc.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s://www.emc.ncep.noaa.gov/hurricane/HFSA/index.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pc.ncep.noaa.gov/products/precip/CWlink/ghaz/index.ph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tp.cpc.ncep.noaa.gov/International/CP_Islands/CMORPH_ADJ_EOD/cmorph_90day_cpi_anom.png"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tp.cpc.ncep.noaa.gov/International/MSWEPv2/CP_Islands/MSWEPv2_90day_cpi_pnorm.png" TargetMode="External"/><Relationship Id="rId5" Type="http://schemas.openxmlformats.org/officeDocument/2006/relationships/hyperlink" Target="https://ftp.cpc.ncep.noaa.gov/International/CP_Islands/CMORPH_ADJ_EOD/cmorph_90day_cpi_pnorm.png" TargetMode="External"/><Relationship Id="rId4" Type="http://schemas.openxmlformats.org/officeDocument/2006/relationships/hyperlink" Target="https://ftp.cpc.ncep.noaa.gov/International/MSWEPv2/CP_Islands/MSWEPv2_90day_cpi_anom.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s://www.cpc.ncep.noaa.gov/products/international/zz_CP_Islands/zz_CMORPH_ADJ_EOD/cmorph_90day_ptts_Nadi_Fiji.gif" TargetMode="External"/><Relationship Id="rId7"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hyperlink" Target="https://www.cpc.ncep.noaa.gov/products/international/zz_CP_Islands/zz_CMORPH_ADJ_EOD/cmorph_90day_ptts_Kirakira_Solomons.gif" TargetMode="External"/><Relationship Id="rId4" Type="http://schemas.openxmlformats.org/officeDocument/2006/relationships/hyperlink" Target="https://www.cpc.ncep.noaa.gov/products/international/zz_CP_Islands/zz_CMORPH_ADJ_EOD/cmorph_90day_ptts_Tarawa_Kiribati.gi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ftp.cpc.ncep.noaa.gov/International/CP_Islands/CMORPH_ADJ_EOD/cmorph_30day_cpi_anom.png"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tp.cpc.ncep.noaa.gov/International/MSWEPv2/CP_Islands/MSWEPv2_30day_cpi_pnorm.png" TargetMode="External"/><Relationship Id="rId5" Type="http://schemas.openxmlformats.org/officeDocument/2006/relationships/hyperlink" Target="https://ftp.cpc.ncep.noaa.gov/International/CP_Islands/CMORPH_ADJ_EOD/cmorph_30day_cpi_pnorm.png" TargetMode="External"/><Relationship Id="rId4" Type="http://schemas.openxmlformats.org/officeDocument/2006/relationships/hyperlink" Target="https://ftp.cpc.ncep.noaa.gov/International/MSWEPv2/CP_Islands/MSWEPv2_30day_cpi_anom.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tp.cpc.ncep.noaa.gov/International/CP_Islands/CMORPH_ADJ_EOD/cmorph_7day_cpi_anom.png"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tp.cpc.ncep.noaa.gov/International/MSWEPv2/CP_Islands/MSWEPv2_7day_cpi_obs.png" TargetMode="External"/><Relationship Id="rId5" Type="http://schemas.openxmlformats.org/officeDocument/2006/relationships/hyperlink" Target="https://ftp.cpc.ncep.noaa.gov/International/CP_Islands/CMORPH_ADJ_EOD/cmorph_7day_cpi_obs.png" TargetMode="External"/><Relationship Id="rId4" Type="http://schemas.openxmlformats.org/officeDocument/2006/relationships/hyperlink" Target="https://ftp.cpc.ncep.noaa.gov/International/MSWEPv2/CP_Islands/MSWEPv2_7day_cpi_anom.p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tp.cpc.ncep.noaa.gov/International/CDAS_T2max_T2min/T2max/7day/cdas_7day_cpi_Tmax2m_anom.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ftp.cpc.ncep.noaa.gov/International/CDAS_T2max_T2min/T2max/7day/cdas_7day_cpi_Tmax2m_obs.p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pc.ncep.noaa.gov/products/international/drought/nmme/Multi_Model_Ensemble_Panom_L1_PacificIslands.png"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ftp.cpc.ncep.noaa.gov/International/GEFS/cPacific/wk1precExcd90sig.png" TargetMode="External"/><Relationship Id="rId3" Type="http://schemas.openxmlformats.org/officeDocument/2006/relationships/image" Target="../media/image14.png"/><Relationship Id="rId7" Type="http://schemas.openxmlformats.org/officeDocument/2006/relationships/hyperlink" Target="https://ftp.cpc.ncep.noaa.gov/International/GEFS/cPacific/wk1precExcd80sig.pn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ftp.cpc.ncep.noaa.gov/International/GEFS/cPacific/precGEFSwk1AnomCalib.png" TargetMode="External"/><Relationship Id="rId5" Type="http://schemas.openxmlformats.org/officeDocument/2006/relationships/hyperlink" Target="https://ftp.cpc.ncep.noaa.gov/International/GEFS/cPacific/precGEFSwk1EnsMeanCalib.png" TargetMode="External"/><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372140" y="483186"/>
            <a:ext cx="8654902" cy="1828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Central Pacific Hazards Outlooks</a:t>
            </a:r>
            <a:endParaRPr dirty="0"/>
          </a:p>
        </p:txBody>
      </p:sp>
      <p:sp>
        <p:nvSpPr>
          <p:cNvPr id="89" name="Google Shape;89;p1"/>
          <p:cNvSpPr txBox="1"/>
          <p:nvPr/>
        </p:nvSpPr>
        <p:spPr>
          <a:xfrm>
            <a:off x="3376901" y="2394049"/>
            <a:ext cx="3657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Date of Issue: 2025-02-18</a:t>
            </a:r>
            <a:endParaRPr sz="1800" dirty="0">
              <a:solidFill>
                <a:schemeClr val="dk1"/>
              </a:solidFill>
              <a:latin typeface="Calibri"/>
              <a:ea typeface="Calibri"/>
              <a:cs typeface="Calibri"/>
              <a:sym typeface="Calibri"/>
            </a:endParaRPr>
          </a:p>
        </p:txBody>
      </p:sp>
      <p:sp>
        <p:nvSpPr>
          <p:cNvPr id="90" name="Google Shape;90;p1"/>
          <p:cNvSpPr txBox="1"/>
          <p:nvPr/>
        </p:nvSpPr>
        <p:spPr>
          <a:xfrm>
            <a:off x="1584784" y="3216665"/>
            <a:ext cx="6229614" cy="369291"/>
          </a:xfrm>
          <a:prstGeom prst="rect">
            <a:avLst/>
          </a:prstGeom>
          <a:noFill/>
          <a:ln>
            <a:noFill/>
          </a:ln>
        </p:spPr>
        <p:txBody>
          <a:bodyPr spcFirstLastPara="1" wrap="square" lIns="91425" tIns="45700" rIns="91425" bIns="45700" anchor="t" anchorCtr="0">
            <a:spAutoFit/>
          </a:bodyPr>
          <a:lstStyle/>
          <a:p>
            <a:pPr algn="ctr"/>
            <a:r>
              <a:rPr sz="1800" b="1" dirty="0">
                <a:solidFill>
                  <a:srgbClr val="000000"/>
                </a:solidFill>
              </a:rPr>
              <a:t>Week-1, Valid: 19 – 25 February 2026</a:t>
            </a:r>
          </a:p>
        </p:txBody>
      </p:sp>
      <p:pic>
        <p:nvPicPr>
          <p:cNvPr id="2" name="Picture 1">
            <a:extLst>
              <a:ext uri="{FF2B5EF4-FFF2-40B4-BE49-F238E27FC236}">
                <a16:creationId xmlns:a16="http://schemas.microsoft.com/office/drawing/2014/main" id="{4BD32EF9-B2E4-3182-BD31-0D32EF4876CD}"/>
              </a:ext>
            </a:extLst>
          </p:cNvPr>
          <p:cNvPicPr>
            <a:picLocks noChangeAspect="1"/>
          </p:cNvPicPr>
          <p:nvPr/>
        </p:nvPicPr>
        <p:blipFill>
          <a:blip r:embed="rId3"/>
          <a:stretch>
            <a:fillRect/>
          </a:stretch>
        </p:blipFill>
        <p:spPr>
          <a:xfrm>
            <a:off x="615353" y="5255508"/>
            <a:ext cx="7913294" cy="1231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 name="Picture 1" descr="image.png">
            <a:extLst>
              <a:ext uri="{FF2B5EF4-FFF2-40B4-BE49-F238E27FC236}">
                <a16:creationId xmlns:a16="http://schemas.microsoft.com/office/drawing/2014/main" id="{AF088FC7-7CBA-ED6B-0DD7-E4A4C8173AB2}"/>
              </a:ext>
            </a:extLst>
          </p:cNvPr>
          <p:cNvPicPr>
            <a:picLocks noChangeAspect="1"/>
          </p:cNvPicPr>
          <p:nvPr/>
        </p:nvPicPr>
        <p:blipFill>
          <a:blip r:embed="rId3"/>
          <a:stretch>
            <a:fillRect/>
          </a:stretch>
        </p:blipFill>
        <p:spPr>
          <a:xfrm>
            <a:off x="320040" y="585216"/>
            <a:ext cx="4389120" cy="2734056"/>
          </a:xfrm>
          <a:prstGeom prst="rect">
            <a:avLst/>
          </a:prstGeom>
        </p:spPr>
      </p:pic>
      <p:pic>
        <p:nvPicPr>
          <p:cNvPr id="4" name="Picture 3" descr="image.png">
            <a:extLst>
              <a:ext uri="{FF2B5EF4-FFF2-40B4-BE49-F238E27FC236}">
                <a16:creationId xmlns:a16="http://schemas.microsoft.com/office/drawing/2014/main" id="{2611CA0A-6E6D-0844-421A-8EF5AA05CDB1}"/>
              </a:ext>
            </a:extLst>
          </p:cNvPr>
          <p:cNvPicPr>
            <a:picLocks noChangeAspect="1"/>
          </p:cNvPicPr>
          <p:nvPr/>
        </p:nvPicPr>
        <p:blipFill>
          <a:blip r:embed="rId4"/>
          <a:stretch>
            <a:fillRect/>
          </a:stretch>
        </p:blipFill>
        <p:spPr>
          <a:xfrm>
            <a:off x="4599432" y="585216"/>
            <a:ext cx="4389120" cy="2734056"/>
          </a:xfrm>
          <a:prstGeom prst="rect">
            <a:avLst/>
          </a:prstGeom>
        </p:spPr>
      </p:pic>
      <p:pic>
        <p:nvPicPr>
          <p:cNvPr id="5" name="Picture 4" descr="image.png">
            <a:extLst>
              <a:ext uri="{FF2B5EF4-FFF2-40B4-BE49-F238E27FC236}">
                <a16:creationId xmlns:a16="http://schemas.microsoft.com/office/drawing/2014/main" id="{58577D40-3FB1-970A-DEE7-D839BE920279}"/>
              </a:ext>
            </a:extLst>
          </p:cNvPr>
          <p:cNvPicPr>
            <a:picLocks noChangeAspect="1"/>
          </p:cNvPicPr>
          <p:nvPr/>
        </p:nvPicPr>
        <p:blipFill>
          <a:blip r:embed="rId5"/>
          <a:stretch>
            <a:fillRect/>
          </a:stretch>
        </p:blipFill>
        <p:spPr>
          <a:xfrm>
            <a:off x="448056" y="3931920"/>
            <a:ext cx="4279392" cy="2578608"/>
          </a:xfrm>
          <a:prstGeom prst="rect">
            <a:avLst/>
          </a:prstGeom>
        </p:spPr>
      </p:pic>
      <p:pic>
        <p:nvPicPr>
          <p:cNvPr id="6" name="Picture 5" descr="image.png">
            <a:extLst>
              <a:ext uri="{FF2B5EF4-FFF2-40B4-BE49-F238E27FC236}">
                <a16:creationId xmlns:a16="http://schemas.microsoft.com/office/drawing/2014/main" id="{ED096657-4EE1-9EA0-8B4D-12C65804F311}"/>
              </a:ext>
            </a:extLst>
          </p:cNvPr>
          <p:cNvPicPr>
            <a:picLocks noChangeAspect="1"/>
          </p:cNvPicPr>
          <p:nvPr/>
        </p:nvPicPr>
        <p:blipFill>
          <a:blip r:embed="rId6"/>
          <a:stretch>
            <a:fillRect/>
          </a:stretch>
        </p:blipFill>
        <p:spPr>
          <a:xfrm>
            <a:off x="4818888" y="3895344"/>
            <a:ext cx="4279392" cy="2578608"/>
          </a:xfrm>
          <a:prstGeom prst="rect">
            <a:avLst/>
          </a:prstGeom>
        </p:spPr>
      </p:pic>
      <p:sp>
        <p:nvSpPr>
          <p:cNvPr id="280" name="Google Shape;280;p16"/>
          <p:cNvSpPr txBox="1"/>
          <p:nvPr/>
        </p:nvSpPr>
        <p:spPr>
          <a:xfrm flipH="1">
            <a:off x="712497" y="3326874"/>
            <a:ext cx="433406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7"/>
              </a:rPr>
              <a:t>https://ftp.cpc.ncep.noaa.gov/International/GEFS/cPacific/precGEFSwk2EnsMeanCalib.png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81" name="Google Shape;281;p16"/>
          <p:cNvSpPr txBox="1"/>
          <p:nvPr/>
        </p:nvSpPr>
        <p:spPr>
          <a:xfrm>
            <a:off x="1746872" y="447511"/>
            <a:ext cx="20240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Rainfall Total (mm) </a:t>
            </a:r>
            <a:endParaRPr dirty="0"/>
          </a:p>
        </p:txBody>
      </p:sp>
      <p:sp>
        <p:nvSpPr>
          <p:cNvPr id="283" name="Google Shape;283;p16"/>
          <p:cNvSpPr txBox="1"/>
          <p:nvPr/>
        </p:nvSpPr>
        <p:spPr>
          <a:xfrm>
            <a:off x="5000213" y="3383217"/>
            <a:ext cx="398833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8"/>
              </a:rPr>
              <a:t>https://ftp.cpc.ncep.noaa.gov/International/GEFS/cPacific/precGEFSwk2AnomCalib.png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86" name="Google Shape;286;p16"/>
          <p:cNvSpPr txBox="1"/>
          <p:nvPr/>
        </p:nvSpPr>
        <p:spPr>
          <a:xfrm flipH="1">
            <a:off x="936386" y="6520060"/>
            <a:ext cx="406382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9"/>
              </a:rPr>
              <a:t>https://ftp.cpc.ncep.noaa.gov/International/GEFS/cPacific/wk2precExcd80sig.png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87" name="Google Shape;287;p16"/>
          <p:cNvSpPr txBox="1"/>
          <p:nvPr/>
        </p:nvSpPr>
        <p:spPr>
          <a:xfrm>
            <a:off x="783358" y="3669744"/>
            <a:ext cx="436988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PoE for </a:t>
            </a:r>
            <a:r>
              <a:rPr lang="en-US" sz="1600" dirty="0" err="1">
                <a:solidFill>
                  <a:schemeClr val="dk1"/>
                </a:solidFill>
                <a:latin typeface="Calibri"/>
                <a:ea typeface="Calibri"/>
                <a:cs typeface="Calibri"/>
                <a:sym typeface="Calibri"/>
              </a:rPr>
              <a:t>precip</a:t>
            </a:r>
            <a:r>
              <a:rPr lang="en-US" sz="1600" dirty="0">
                <a:solidFill>
                  <a:schemeClr val="dk1"/>
                </a:solidFill>
                <a:latin typeface="Calibri"/>
                <a:ea typeface="Calibri"/>
                <a:cs typeface="Calibri"/>
                <a:sym typeface="Calibri"/>
              </a:rPr>
              <a:t> exceeding the 80</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percentile</a:t>
            </a:r>
            <a:endParaRPr sz="1600" dirty="0"/>
          </a:p>
        </p:txBody>
      </p:sp>
      <p:sp>
        <p:nvSpPr>
          <p:cNvPr id="289" name="Google Shape;289;p16"/>
          <p:cNvSpPr txBox="1"/>
          <p:nvPr/>
        </p:nvSpPr>
        <p:spPr>
          <a:xfrm>
            <a:off x="5262800" y="6473952"/>
            <a:ext cx="406139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10"/>
              </a:rPr>
              <a:t>https://ftp.cpc.ncep.noaa.gov/International/GEFS/cPacific/wk2precExcd90sig.png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91" name="Google Shape;291;p16"/>
          <p:cNvSpPr txBox="1"/>
          <p:nvPr/>
        </p:nvSpPr>
        <p:spPr>
          <a:xfrm>
            <a:off x="5129228" y="3628477"/>
            <a:ext cx="393101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PoE for </a:t>
            </a:r>
            <a:r>
              <a:rPr lang="en-US" sz="1600" dirty="0" err="1">
                <a:solidFill>
                  <a:schemeClr val="dk1"/>
                </a:solidFill>
                <a:latin typeface="Calibri"/>
                <a:ea typeface="Calibri"/>
                <a:cs typeface="Calibri"/>
                <a:sym typeface="Calibri"/>
              </a:rPr>
              <a:t>precip</a:t>
            </a:r>
            <a:r>
              <a:rPr lang="en-US" sz="1600" dirty="0">
                <a:solidFill>
                  <a:schemeClr val="dk1"/>
                </a:solidFill>
                <a:latin typeface="Calibri"/>
                <a:ea typeface="Calibri"/>
                <a:cs typeface="Calibri"/>
                <a:sym typeface="Calibri"/>
              </a:rPr>
              <a:t> exceeding the 90</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percentile</a:t>
            </a:r>
          </a:p>
        </p:txBody>
      </p:sp>
      <p:sp>
        <p:nvSpPr>
          <p:cNvPr id="292" name="Google Shape;292;p16"/>
          <p:cNvSpPr txBox="1"/>
          <p:nvPr/>
        </p:nvSpPr>
        <p:spPr>
          <a:xfrm rot="-5400000">
            <a:off x="-1436159" y="4786251"/>
            <a:ext cx="330509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Probability of Exceedance (</a:t>
            </a:r>
            <a:r>
              <a:rPr lang="en-US" sz="1800" dirty="0" err="1">
                <a:solidFill>
                  <a:schemeClr val="dk1"/>
                </a:solidFill>
                <a:latin typeface="Calibri"/>
                <a:ea typeface="Calibri"/>
                <a:cs typeface="Calibri"/>
                <a:sym typeface="Calibri"/>
              </a:rPr>
              <a:t>PoE</a:t>
            </a:r>
            <a:r>
              <a:rPr lang="en-US" sz="1800" dirty="0">
                <a:solidFill>
                  <a:schemeClr val="dk1"/>
                </a:solidFill>
                <a:latin typeface="Calibri"/>
                <a:ea typeface="Calibri"/>
                <a:cs typeface="Calibri"/>
                <a:sym typeface="Calibri"/>
              </a:rPr>
              <a:t>)</a:t>
            </a:r>
            <a:endParaRPr dirty="0"/>
          </a:p>
        </p:txBody>
      </p:sp>
      <p:sp>
        <p:nvSpPr>
          <p:cNvPr id="293" name="Google Shape;293;p16"/>
          <p:cNvSpPr txBox="1"/>
          <p:nvPr/>
        </p:nvSpPr>
        <p:spPr>
          <a:xfrm rot="-5400000">
            <a:off x="-481335" y="1779639"/>
            <a:ext cx="137404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Precipitation</a:t>
            </a:r>
            <a:endParaRPr dirty="0"/>
          </a:p>
        </p:txBody>
      </p:sp>
      <p:sp>
        <p:nvSpPr>
          <p:cNvPr id="19" name="Google Shape;299;p17"/>
          <p:cNvSpPr/>
          <p:nvPr/>
        </p:nvSpPr>
        <p:spPr>
          <a:xfrm>
            <a:off x="104698" y="133637"/>
            <a:ext cx="8934604" cy="324256"/>
          </a:xfrm>
          <a:prstGeom prst="rect">
            <a:avLst/>
          </a:prstGeom>
          <a:solidFill>
            <a:schemeClr val="lt1"/>
          </a:solidFill>
          <a:ln>
            <a:noFill/>
          </a:ln>
        </p:spPr>
        <p:txBody>
          <a:bodyPr spcFirstLastPara="1" wrap="square" lIns="83075" tIns="41525" rIns="83075" bIns="41525" anchor="t" anchorCtr="0">
            <a:noAutofit/>
          </a:bodyPr>
          <a:lstStyle/>
          <a:p>
            <a:pPr marL="0" marR="0" lvl="0" indent="0" algn="ctr" rtl="0">
              <a:spcBef>
                <a:spcPts val="0"/>
              </a:spcBef>
              <a:spcAft>
                <a:spcPts val="0"/>
              </a:spcAft>
              <a:buNone/>
            </a:pPr>
            <a:r>
              <a:rPr lang="en-US" sz="2000" b="1" dirty="0">
                <a:solidFill>
                  <a:srgbClr val="0432FF"/>
                </a:solidFill>
                <a:latin typeface="Arial"/>
                <a:ea typeface="Arial"/>
                <a:cs typeface="Arial"/>
                <a:sym typeface="Arial"/>
              </a:rPr>
              <a:t>Week-2 GEFS Precipitation/Probability Forecasts (Calibrated)</a:t>
            </a:r>
          </a:p>
        </p:txBody>
      </p:sp>
      <p:sp>
        <p:nvSpPr>
          <p:cNvPr id="3" name="Google Shape;285;p16">
            <a:extLst>
              <a:ext uri="{FF2B5EF4-FFF2-40B4-BE49-F238E27FC236}">
                <a16:creationId xmlns:a16="http://schemas.microsoft.com/office/drawing/2014/main" id="{E4A9402F-EA4A-E654-4F88-F59C1A3D7924}"/>
              </a:ext>
            </a:extLst>
          </p:cNvPr>
          <p:cNvSpPr txBox="1"/>
          <p:nvPr/>
        </p:nvSpPr>
        <p:spPr>
          <a:xfrm>
            <a:off x="5812078" y="408357"/>
            <a:ext cx="23204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Rainfall Anomaly (mm)</a:t>
            </a:r>
            <a:endParaRPr dirty="0"/>
          </a:p>
        </p:txBody>
      </p:sp>
    </p:spTree>
    <p:extLst>
      <p:ext uri="{BB962C8B-B14F-4D97-AF65-F5344CB8AC3E}">
        <p14:creationId xmlns:p14="http://schemas.microsoft.com/office/powerpoint/2010/main" val="131607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p:nvPr/>
        </p:nvSpPr>
        <p:spPr>
          <a:xfrm>
            <a:off x="112120" y="0"/>
            <a:ext cx="8934604" cy="324256"/>
          </a:xfrm>
          <a:prstGeom prst="rect">
            <a:avLst/>
          </a:prstGeom>
          <a:solidFill>
            <a:schemeClr val="lt1"/>
          </a:solidFill>
          <a:ln>
            <a:noFill/>
          </a:ln>
        </p:spPr>
        <p:txBody>
          <a:bodyPr spcFirstLastPara="1" wrap="square" lIns="83075" tIns="41525" rIns="83075" bIns="41525" anchor="t" anchorCtr="0">
            <a:noAutofit/>
          </a:bodyPr>
          <a:lstStyle/>
          <a:p>
            <a:pPr marL="0" marR="0" lvl="0" indent="0" algn="ctr" rtl="0">
              <a:spcBef>
                <a:spcPts val="0"/>
              </a:spcBef>
              <a:spcAft>
                <a:spcPts val="0"/>
              </a:spcAft>
              <a:buNone/>
            </a:pPr>
            <a:r>
              <a:rPr lang="en-US" sz="2400" b="1" dirty="0">
                <a:solidFill>
                  <a:srgbClr val="0432FF"/>
                </a:solidFill>
                <a:latin typeface="Arial"/>
                <a:ea typeface="Arial"/>
                <a:cs typeface="Arial"/>
                <a:sym typeface="Arial"/>
              </a:rPr>
              <a:t>Week 1 &amp; 2 GEFS Temperature Forecasts (without mask)</a:t>
            </a:r>
            <a:endParaRPr sz="2400" dirty="0">
              <a:solidFill>
                <a:srgbClr val="0432FF"/>
              </a:solidFill>
              <a:latin typeface="Arial"/>
              <a:ea typeface="Arial"/>
              <a:cs typeface="Arial"/>
              <a:sym typeface="Arial"/>
            </a:endParaRPr>
          </a:p>
        </p:txBody>
      </p:sp>
      <p:sp>
        <p:nvSpPr>
          <p:cNvPr id="338" name="Google Shape;338;p19"/>
          <p:cNvSpPr txBox="1"/>
          <p:nvPr/>
        </p:nvSpPr>
        <p:spPr>
          <a:xfrm flipH="1">
            <a:off x="793389" y="3244461"/>
            <a:ext cx="3808534" cy="553957"/>
          </a:xfrm>
          <a:prstGeom prst="rect">
            <a:avLst/>
          </a:prstGeom>
          <a:noFill/>
          <a:ln>
            <a:noFill/>
          </a:ln>
        </p:spPr>
        <p:txBody>
          <a:bodyPr spcFirstLastPara="1" wrap="square" lIns="91425" tIns="45700" rIns="91425" bIns="45700" anchor="t" anchorCtr="0">
            <a:spAutoFit/>
          </a:bodyPr>
          <a:lstStyle/>
          <a:p>
            <a:pPr lvl="0"/>
            <a:r>
              <a:rPr lang="en-US" sz="1000" u="sng" dirty="0">
                <a:solidFill>
                  <a:schemeClr val="dk1"/>
                </a:solidFill>
                <a:latin typeface="Calibri"/>
                <a:ea typeface="Calibri"/>
                <a:cs typeface="Calibri"/>
                <a:sym typeface="Calibri"/>
                <a:hlinkClick r:id="rId3"/>
              </a:rPr>
              <a:t>https://ftp.cpc.ncep.noaa.gov/International/PREPARE_Pacific/subseasonal/gefs_raw_unmasked/gefs_week1_figures/gefs_week1_t2mt.png</a:t>
            </a:r>
            <a:endParaRPr lang="en-US" sz="1000" u="sng" dirty="0">
              <a:solidFill>
                <a:schemeClr val="dk1"/>
              </a:solidFill>
              <a:latin typeface="Calibri"/>
              <a:ea typeface="Calibri"/>
              <a:cs typeface="Calibri"/>
              <a:sym typeface="Calibri"/>
            </a:endParaRPr>
          </a:p>
          <a:p>
            <a:pPr lvl="0"/>
            <a:endParaRPr sz="1000" dirty="0">
              <a:solidFill>
                <a:schemeClr val="dk1"/>
              </a:solidFill>
              <a:latin typeface="Calibri"/>
              <a:ea typeface="Calibri"/>
              <a:cs typeface="Calibri"/>
              <a:sym typeface="Calibri"/>
            </a:endParaRPr>
          </a:p>
        </p:txBody>
      </p:sp>
      <p:sp>
        <p:nvSpPr>
          <p:cNvPr id="339" name="Google Shape;339;p19"/>
          <p:cNvSpPr txBox="1"/>
          <p:nvPr/>
        </p:nvSpPr>
        <p:spPr>
          <a:xfrm>
            <a:off x="2059001" y="429394"/>
            <a:ext cx="13785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Average (</a:t>
            </a:r>
            <a:r>
              <a:rPr lang="en-US" sz="1800" baseline="30000">
                <a:solidFill>
                  <a:schemeClr val="dk1"/>
                </a:solidFill>
                <a:latin typeface="Calibri"/>
                <a:ea typeface="Calibri"/>
                <a:cs typeface="Calibri"/>
                <a:sym typeface="Calibri"/>
              </a:rPr>
              <a:t>o</a:t>
            </a:r>
            <a:r>
              <a:rPr lang="en-US" sz="1800">
                <a:solidFill>
                  <a:schemeClr val="dk1"/>
                </a:solidFill>
                <a:latin typeface="Calibri"/>
                <a:ea typeface="Calibri"/>
                <a:cs typeface="Calibri"/>
                <a:sym typeface="Calibri"/>
              </a:rPr>
              <a:t>C)</a:t>
            </a:r>
            <a:endParaRPr/>
          </a:p>
        </p:txBody>
      </p:sp>
      <p:sp>
        <p:nvSpPr>
          <p:cNvPr id="341" name="Google Shape;341;p19"/>
          <p:cNvSpPr txBox="1"/>
          <p:nvPr/>
        </p:nvSpPr>
        <p:spPr>
          <a:xfrm>
            <a:off x="5202346" y="3183847"/>
            <a:ext cx="3941654" cy="400069"/>
          </a:xfrm>
          <a:prstGeom prst="rect">
            <a:avLst/>
          </a:prstGeom>
          <a:noFill/>
          <a:ln>
            <a:noFill/>
          </a:ln>
        </p:spPr>
        <p:txBody>
          <a:bodyPr spcFirstLastPara="1" wrap="square" lIns="91425" tIns="45700" rIns="91425" bIns="45700" anchor="t" anchorCtr="0">
            <a:spAutoFit/>
          </a:bodyPr>
          <a:lstStyle/>
          <a:p>
            <a:pPr lvl="0"/>
            <a:r>
              <a:rPr lang="en-US" sz="1000" u="sng" dirty="0">
                <a:solidFill>
                  <a:schemeClr val="dk1"/>
                </a:solidFill>
                <a:latin typeface="Calibri"/>
                <a:ea typeface="Calibri"/>
                <a:cs typeface="Calibri"/>
                <a:sym typeface="Calibri"/>
                <a:hlinkClick r:id="rId4"/>
              </a:rPr>
              <a:t>https://ftp.cpc.ncep.noaa.gov/International/PREPARE_Pacific/subseasonal/gefs_raw_unmasked/gefs_week1_figures/gefs_week1_t2m.png</a:t>
            </a:r>
            <a:endParaRPr sz="1000" dirty="0">
              <a:solidFill>
                <a:schemeClr val="dk1"/>
              </a:solidFill>
              <a:latin typeface="Calibri"/>
              <a:ea typeface="Calibri"/>
              <a:cs typeface="Calibri"/>
              <a:sym typeface="Calibri"/>
            </a:endParaRPr>
          </a:p>
        </p:txBody>
      </p:sp>
      <p:sp>
        <p:nvSpPr>
          <p:cNvPr id="343" name="Google Shape;343;p19"/>
          <p:cNvSpPr txBox="1"/>
          <p:nvPr/>
        </p:nvSpPr>
        <p:spPr>
          <a:xfrm>
            <a:off x="6126519" y="372978"/>
            <a:ext cx="14526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Anomaly (</a:t>
            </a:r>
            <a:r>
              <a:rPr lang="en-US" sz="1800" baseline="30000">
                <a:solidFill>
                  <a:schemeClr val="dk1"/>
                </a:solidFill>
                <a:latin typeface="Calibri"/>
                <a:ea typeface="Calibri"/>
                <a:cs typeface="Calibri"/>
                <a:sym typeface="Calibri"/>
              </a:rPr>
              <a:t>o</a:t>
            </a:r>
            <a:r>
              <a:rPr lang="en-US" sz="1800">
                <a:solidFill>
                  <a:schemeClr val="dk1"/>
                </a:solidFill>
                <a:latin typeface="Calibri"/>
                <a:ea typeface="Calibri"/>
                <a:cs typeface="Calibri"/>
                <a:sym typeface="Calibri"/>
              </a:rPr>
              <a:t>C)</a:t>
            </a:r>
            <a:endParaRPr/>
          </a:p>
        </p:txBody>
      </p:sp>
      <p:sp>
        <p:nvSpPr>
          <p:cNvPr id="344" name="Google Shape;344;p19"/>
          <p:cNvSpPr txBox="1"/>
          <p:nvPr/>
        </p:nvSpPr>
        <p:spPr>
          <a:xfrm flipH="1">
            <a:off x="870122" y="6436981"/>
            <a:ext cx="390190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Calibri"/>
                <a:ea typeface="Calibri"/>
                <a:cs typeface="Calibri"/>
                <a:sym typeface="Calibri"/>
                <a:hlinkClick r:id="rId5"/>
              </a:rPr>
              <a:t>https://ftp.cpc.ncep.noaa.gov/International/PREPARE_Pacific/subseasonal/gefs_raw_unmasked/gefs_week2_figures/gefs_week2_t2mt.png</a:t>
            </a:r>
            <a:endParaRPr sz="1000" dirty="0">
              <a:solidFill>
                <a:schemeClr val="dk1"/>
              </a:solidFill>
              <a:latin typeface="Calibri"/>
              <a:ea typeface="Calibri"/>
              <a:cs typeface="Calibri"/>
              <a:sym typeface="Calibri"/>
            </a:endParaRPr>
          </a:p>
        </p:txBody>
      </p:sp>
      <p:sp>
        <p:nvSpPr>
          <p:cNvPr id="345" name="Google Shape;345;p19"/>
          <p:cNvSpPr txBox="1"/>
          <p:nvPr/>
        </p:nvSpPr>
        <p:spPr>
          <a:xfrm>
            <a:off x="1982955" y="3591136"/>
            <a:ext cx="13785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Average (</a:t>
            </a:r>
            <a:r>
              <a:rPr lang="en-US" sz="1800" baseline="30000">
                <a:solidFill>
                  <a:schemeClr val="dk1"/>
                </a:solidFill>
                <a:latin typeface="Calibri"/>
                <a:ea typeface="Calibri"/>
                <a:cs typeface="Calibri"/>
                <a:sym typeface="Calibri"/>
              </a:rPr>
              <a:t>o</a:t>
            </a:r>
            <a:r>
              <a:rPr lang="en-US" sz="1800">
                <a:solidFill>
                  <a:schemeClr val="dk1"/>
                </a:solidFill>
                <a:latin typeface="Calibri"/>
                <a:ea typeface="Calibri"/>
                <a:cs typeface="Calibri"/>
                <a:sym typeface="Calibri"/>
              </a:rPr>
              <a:t>C)</a:t>
            </a:r>
            <a:endParaRPr/>
          </a:p>
        </p:txBody>
      </p:sp>
      <p:sp>
        <p:nvSpPr>
          <p:cNvPr id="347" name="Google Shape;347;p19"/>
          <p:cNvSpPr txBox="1"/>
          <p:nvPr/>
        </p:nvSpPr>
        <p:spPr>
          <a:xfrm>
            <a:off x="5202346" y="6430021"/>
            <a:ext cx="384437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Calibri"/>
                <a:ea typeface="Calibri"/>
                <a:cs typeface="Calibri"/>
                <a:sym typeface="Calibri"/>
                <a:hlinkClick r:id="rId6"/>
              </a:rPr>
              <a:t>https://ftp.cpc.ncep.noaa.gov/International/PREPARE_Pacific/subseasonal/gefs_raw_unmasked/gefs_week2_figures/gefs_week2_t2m.png</a:t>
            </a:r>
            <a:endParaRPr sz="1000" dirty="0">
              <a:solidFill>
                <a:schemeClr val="dk1"/>
              </a:solidFill>
              <a:latin typeface="Calibri"/>
              <a:ea typeface="Calibri"/>
              <a:cs typeface="Calibri"/>
              <a:sym typeface="Calibri"/>
            </a:endParaRPr>
          </a:p>
        </p:txBody>
      </p:sp>
      <p:sp>
        <p:nvSpPr>
          <p:cNvPr id="349" name="Google Shape;349;p19"/>
          <p:cNvSpPr txBox="1"/>
          <p:nvPr/>
        </p:nvSpPr>
        <p:spPr>
          <a:xfrm>
            <a:off x="6230269" y="3558315"/>
            <a:ext cx="14654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Anomaly (</a:t>
            </a:r>
            <a:r>
              <a:rPr lang="en-US" sz="1800" baseline="30000">
                <a:solidFill>
                  <a:schemeClr val="dk1"/>
                </a:solidFill>
                <a:latin typeface="Calibri"/>
                <a:ea typeface="Calibri"/>
                <a:cs typeface="Calibri"/>
                <a:sym typeface="Calibri"/>
              </a:rPr>
              <a:t>o</a:t>
            </a:r>
            <a:r>
              <a:rPr lang="en-US" sz="1800">
                <a:solidFill>
                  <a:schemeClr val="dk1"/>
                </a:solidFill>
                <a:latin typeface="Calibri"/>
                <a:ea typeface="Calibri"/>
                <a:cs typeface="Calibri"/>
                <a:sym typeface="Calibri"/>
              </a:rPr>
              <a:t>C)</a:t>
            </a:r>
            <a:endParaRPr/>
          </a:p>
        </p:txBody>
      </p:sp>
      <p:sp>
        <p:nvSpPr>
          <p:cNvPr id="350" name="Google Shape;350;p19"/>
          <p:cNvSpPr txBox="1"/>
          <p:nvPr/>
        </p:nvSpPr>
        <p:spPr>
          <a:xfrm rot="-5400000">
            <a:off x="-137625" y="4813381"/>
            <a:ext cx="115022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Week-2</a:t>
            </a:r>
            <a:endParaRPr dirty="0"/>
          </a:p>
        </p:txBody>
      </p:sp>
      <p:sp>
        <p:nvSpPr>
          <p:cNvPr id="351" name="Google Shape;351;p19"/>
          <p:cNvSpPr txBox="1"/>
          <p:nvPr/>
        </p:nvSpPr>
        <p:spPr>
          <a:xfrm rot="-5400000">
            <a:off x="-39603" y="1706979"/>
            <a:ext cx="102017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Week-1</a:t>
            </a:r>
            <a:endParaRPr dirty="0"/>
          </a:p>
        </p:txBody>
      </p:sp>
      <p:pic>
        <p:nvPicPr>
          <p:cNvPr id="2" name="Picture 1" descr="image.png">
            <a:extLst>
              <a:ext uri="{FF2B5EF4-FFF2-40B4-BE49-F238E27FC236}">
                <a16:creationId xmlns:a16="http://schemas.microsoft.com/office/drawing/2014/main" id="{4E480EAA-5B9B-E4E0-48B2-D77CEB54D948}"/>
              </a:ext>
            </a:extLst>
          </p:cNvPr>
          <p:cNvPicPr>
            <a:picLocks noChangeAspect="1"/>
          </p:cNvPicPr>
          <p:nvPr/>
        </p:nvPicPr>
        <p:blipFill>
          <a:blip r:embed="rId7"/>
          <a:stretch>
            <a:fillRect/>
          </a:stretch>
        </p:blipFill>
        <p:spPr>
          <a:xfrm>
            <a:off x="722376" y="740664"/>
            <a:ext cx="3575304" cy="2404872"/>
          </a:xfrm>
          <a:prstGeom prst="rect">
            <a:avLst/>
          </a:prstGeom>
        </p:spPr>
      </p:pic>
      <p:pic>
        <p:nvPicPr>
          <p:cNvPr id="3" name="Picture 2" descr="image.png">
            <a:extLst>
              <a:ext uri="{FF2B5EF4-FFF2-40B4-BE49-F238E27FC236}">
                <a16:creationId xmlns:a16="http://schemas.microsoft.com/office/drawing/2014/main" id="{B940BDE9-A872-D423-140F-7127F1A0F14A}"/>
              </a:ext>
            </a:extLst>
          </p:cNvPr>
          <p:cNvPicPr>
            <a:picLocks noChangeAspect="1"/>
          </p:cNvPicPr>
          <p:nvPr/>
        </p:nvPicPr>
        <p:blipFill>
          <a:blip r:embed="rId8"/>
          <a:stretch>
            <a:fillRect/>
          </a:stretch>
        </p:blipFill>
        <p:spPr>
          <a:xfrm>
            <a:off x="5065776" y="740664"/>
            <a:ext cx="3575304" cy="2404872"/>
          </a:xfrm>
          <a:prstGeom prst="rect">
            <a:avLst/>
          </a:prstGeom>
        </p:spPr>
      </p:pic>
      <p:pic>
        <p:nvPicPr>
          <p:cNvPr id="4" name="Picture 3" descr="image.png">
            <a:extLst>
              <a:ext uri="{FF2B5EF4-FFF2-40B4-BE49-F238E27FC236}">
                <a16:creationId xmlns:a16="http://schemas.microsoft.com/office/drawing/2014/main" id="{7A7DA72A-3D6D-5B0A-8B95-B4707FE96849}"/>
              </a:ext>
            </a:extLst>
          </p:cNvPr>
          <p:cNvPicPr>
            <a:picLocks noChangeAspect="1"/>
          </p:cNvPicPr>
          <p:nvPr/>
        </p:nvPicPr>
        <p:blipFill>
          <a:blip r:embed="rId9"/>
          <a:stretch>
            <a:fillRect/>
          </a:stretch>
        </p:blipFill>
        <p:spPr>
          <a:xfrm>
            <a:off x="722376" y="3931920"/>
            <a:ext cx="3575304" cy="2404872"/>
          </a:xfrm>
          <a:prstGeom prst="rect">
            <a:avLst/>
          </a:prstGeom>
        </p:spPr>
      </p:pic>
      <p:pic>
        <p:nvPicPr>
          <p:cNvPr id="5" name="Picture 4" descr="image.png">
            <a:extLst>
              <a:ext uri="{FF2B5EF4-FFF2-40B4-BE49-F238E27FC236}">
                <a16:creationId xmlns:a16="http://schemas.microsoft.com/office/drawing/2014/main" id="{954A5003-940C-BE3B-F0F7-809A282A2315}"/>
              </a:ext>
            </a:extLst>
          </p:cNvPr>
          <p:cNvPicPr>
            <a:picLocks noChangeAspect="1"/>
          </p:cNvPicPr>
          <p:nvPr/>
        </p:nvPicPr>
        <p:blipFill>
          <a:blip r:embed="rId10"/>
          <a:stretch>
            <a:fillRect/>
          </a:stretch>
        </p:blipFill>
        <p:spPr>
          <a:xfrm>
            <a:off x="5065776" y="3931920"/>
            <a:ext cx="3575304" cy="2404872"/>
          </a:xfrm>
          <a:prstGeom prst="rect">
            <a:avLst/>
          </a:prstGeom>
        </p:spPr>
      </p:pic>
    </p:spTree>
    <p:extLst>
      <p:ext uri="{BB962C8B-B14F-4D97-AF65-F5344CB8AC3E}">
        <p14:creationId xmlns:p14="http://schemas.microsoft.com/office/powerpoint/2010/main" val="239087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2"/>
          <p:cNvSpPr txBox="1">
            <a:spLocks noGrp="1"/>
          </p:cNvSpPr>
          <p:nvPr>
            <p:ph type="title"/>
          </p:nvPr>
        </p:nvSpPr>
        <p:spPr>
          <a:xfrm>
            <a:off x="0" y="73925"/>
            <a:ext cx="9144000" cy="54864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432FF"/>
              </a:buClr>
              <a:buSzPct val="81818"/>
              <a:buFont typeface="Arial"/>
              <a:buNone/>
            </a:pPr>
            <a:r>
              <a:rPr lang="en-US" sz="3600" dirty="0">
                <a:solidFill>
                  <a:srgbClr val="0432FF"/>
                </a:solidFill>
                <a:latin typeface="Arial"/>
                <a:ea typeface="Arial"/>
                <a:cs typeface="Arial"/>
                <a:sym typeface="Arial"/>
              </a:rPr>
              <a:t>Pacific Tropical Cyclone and Disturbances</a:t>
            </a:r>
            <a:endParaRPr sz="3600" dirty="0"/>
          </a:p>
        </p:txBody>
      </p:sp>
      <p:sp>
        <p:nvSpPr>
          <p:cNvPr id="390" name="Google Shape;390;p22"/>
          <p:cNvSpPr txBox="1"/>
          <p:nvPr/>
        </p:nvSpPr>
        <p:spPr>
          <a:xfrm>
            <a:off x="3642840" y="6873835"/>
            <a:ext cx="3664744" cy="659335"/>
          </a:xfrm>
          <a:prstGeom prst="rect">
            <a:avLst/>
          </a:prstGeom>
          <a:noFill/>
          <a:ln>
            <a:noFill/>
          </a:ln>
        </p:spPr>
        <p:txBody>
          <a:bodyPr spcFirstLastPara="1" wrap="square" lIns="91425" tIns="45700" rIns="91425" bIns="45700" anchor="t" anchorCtr="0">
            <a:spAutoFit/>
          </a:bodyPr>
          <a:lstStyle/>
          <a:p>
            <a:pPr lvl="0"/>
            <a:r>
              <a:rPr lang="en-US" sz="1800" u="sng" dirty="0">
                <a:hlinkClick r:id="rId3"/>
              </a:rPr>
              <a:t>https://www.metoc.navy.mil/jtwc/jtwc.html</a:t>
            </a:r>
            <a:endParaRPr sz="1800" dirty="0">
              <a:solidFill>
                <a:schemeClr val="dk1"/>
              </a:solidFill>
              <a:latin typeface="Calibri"/>
              <a:ea typeface="Calibri"/>
              <a:cs typeface="Calibri"/>
              <a:sym typeface="Calibri"/>
            </a:endParaRPr>
          </a:p>
        </p:txBody>
      </p:sp>
      <p:sp>
        <p:nvSpPr>
          <p:cNvPr id="7" name="Google Shape;390;p22"/>
          <p:cNvSpPr txBox="1"/>
          <p:nvPr/>
        </p:nvSpPr>
        <p:spPr>
          <a:xfrm>
            <a:off x="1744362" y="6078918"/>
            <a:ext cx="585980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rPr>
              <a:t>https://www.emc.ncep.noaa.gov/hurricane/HFSA/index.php</a:t>
            </a:r>
            <a:endParaRPr lang="en-US" sz="1800" u="sng"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3EA441FD-80C6-F0C2-8F6B-EB87697F4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244" y="622565"/>
            <a:ext cx="6656241" cy="47541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32CDCA-50D7-AF8B-31E9-B5F75EC8B73D}"/>
              </a:ext>
            </a:extLst>
          </p:cNvPr>
          <p:cNvSpPr txBox="1"/>
          <p:nvPr/>
        </p:nvSpPr>
        <p:spPr>
          <a:xfrm>
            <a:off x="433130" y="5600569"/>
            <a:ext cx="8277740" cy="307777"/>
          </a:xfrm>
          <a:prstGeom prst="rect">
            <a:avLst/>
          </a:prstGeom>
          <a:noFill/>
        </p:spPr>
        <p:txBody>
          <a:bodyPr wrap="square">
            <a:spAutoFit/>
          </a:bodyPr>
          <a:lstStyle/>
          <a:p>
            <a:pPr algn="ctr"/>
            <a:r>
              <a:rPr lang="en-US" dirty="0"/>
              <a:t>No tropical storm is expected in the region of interest. </a:t>
            </a:r>
          </a:p>
        </p:txBody>
      </p:sp>
    </p:spTree>
    <p:extLst>
      <p:ext uri="{BB962C8B-B14F-4D97-AF65-F5344CB8AC3E}">
        <p14:creationId xmlns:p14="http://schemas.microsoft.com/office/powerpoint/2010/main" val="125084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2"/>
          <p:cNvSpPr txBox="1">
            <a:spLocks noGrp="1"/>
          </p:cNvSpPr>
          <p:nvPr>
            <p:ph type="title"/>
          </p:nvPr>
        </p:nvSpPr>
        <p:spPr>
          <a:xfrm>
            <a:off x="116958" y="45559"/>
            <a:ext cx="9144000" cy="54864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432FF"/>
              </a:buClr>
              <a:buSzPct val="81818"/>
              <a:buFont typeface="Arial"/>
              <a:buNone/>
            </a:pPr>
            <a:r>
              <a:rPr lang="en-US" sz="3600" dirty="0">
                <a:solidFill>
                  <a:srgbClr val="0432FF"/>
                </a:solidFill>
                <a:latin typeface="Arial"/>
                <a:ea typeface="Arial"/>
                <a:cs typeface="Arial"/>
                <a:sym typeface="Arial"/>
              </a:rPr>
              <a:t>Global Tropical Hazards for Week 2-3</a:t>
            </a:r>
            <a:endParaRPr sz="3600" dirty="0"/>
          </a:p>
        </p:txBody>
      </p:sp>
      <p:sp>
        <p:nvSpPr>
          <p:cNvPr id="394" name="Google Shape;394;p22"/>
          <p:cNvSpPr txBox="1"/>
          <p:nvPr/>
        </p:nvSpPr>
        <p:spPr>
          <a:xfrm>
            <a:off x="859379" y="4648835"/>
            <a:ext cx="7659158" cy="1569620"/>
          </a:xfrm>
          <a:prstGeom prst="rect">
            <a:avLst/>
          </a:prstGeom>
          <a:noFill/>
          <a:ln>
            <a:noFill/>
          </a:ln>
        </p:spPr>
        <p:txBody>
          <a:bodyPr spcFirstLastPara="1" wrap="square" lIns="91425" tIns="45700" rIns="91425" bIns="45700" anchor="t" anchorCtr="0">
            <a:spAutoFit/>
          </a:bodyPr>
          <a:lstStyle/>
          <a:p>
            <a:pPr marL="171450" indent="-171450" algn="just">
              <a:buFont typeface="Arial" panose="020B0604020202020204" pitchFamily="34" charset="0"/>
              <a:buChar char="•"/>
            </a:pPr>
            <a:r>
              <a:rPr lang="en-US" sz="1200" dirty="0"/>
              <a:t>According to the CPC GTH discussion, during Week 2. Above-normal rainfall is expected over eastern Papua New Guinea, New Ireland, New Britain, Solomon Islands and Vanuatu. Below-normal rainfall is likely over the Kiribati area. Tropical cyclone formation is likely south of PNG. </a:t>
            </a:r>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a:t>In Week 3, the likelihood of above-normal rainfall continues over Papua New Guinea, New Ireland, New Britain, Solomon Islands, and  Vanuatu. Below-average rainfall is also likely over Kiribati Islands and Fiji Islands. Tropical cyclone formation is likely southeast of PNG.</a:t>
            </a:r>
          </a:p>
          <a:p>
            <a:pPr marL="171450" indent="-171450" algn="just">
              <a:buFont typeface="Arial" panose="020B0604020202020204" pitchFamily="34" charset="0"/>
              <a:buChar char="•"/>
            </a:pPr>
            <a:endParaRPr lang="en-US" sz="1200" dirty="0"/>
          </a:p>
        </p:txBody>
      </p:sp>
      <p:sp>
        <p:nvSpPr>
          <p:cNvPr id="2" name="Rectangle 1"/>
          <p:cNvSpPr/>
          <p:nvPr/>
        </p:nvSpPr>
        <p:spPr>
          <a:xfrm>
            <a:off x="1681164" y="6402585"/>
            <a:ext cx="6258213" cy="307777"/>
          </a:xfrm>
          <a:prstGeom prst="rect">
            <a:avLst/>
          </a:prstGeom>
        </p:spPr>
        <p:txBody>
          <a:bodyPr wrap="square">
            <a:spAutoFit/>
          </a:bodyPr>
          <a:lstStyle/>
          <a:p>
            <a:r>
              <a:rPr lang="en-US" dirty="0">
                <a:hlinkClick r:id="rId3"/>
              </a:rPr>
              <a:t>https://www.cpc.ncep.noaa.gov/products/precip/CWlink/ghaz/index.php</a:t>
            </a:r>
            <a:endParaRPr lang="en-US" dirty="0"/>
          </a:p>
        </p:txBody>
      </p:sp>
      <p:sp>
        <p:nvSpPr>
          <p:cNvPr id="3" name="AutoShape 2" descr="https://www.cpc.ncep.noaa.gov/products/precip/CWlink/ghaz/gth_full.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s://www.cpc.ncep.noaa.gov/products/precip/CWlink/ghaz/gth_full.png"/>
          <p:cNvSpPr>
            <a:spLocks noChangeAspect="1" noChangeArrowheads="1"/>
          </p:cNvSpPr>
          <p:nvPr/>
        </p:nvSpPr>
        <p:spPr bwMode="auto">
          <a:xfrm>
            <a:off x="307975" y="7938"/>
            <a:ext cx="278541" cy="27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image.png">
            <a:extLst>
              <a:ext uri="{FF2B5EF4-FFF2-40B4-BE49-F238E27FC236}">
                <a16:creationId xmlns:a16="http://schemas.microsoft.com/office/drawing/2014/main" id="{2631EBE5-A787-F45F-E357-E912AA12107A}"/>
              </a:ext>
            </a:extLst>
          </p:cNvPr>
          <p:cNvPicPr>
            <a:picLocks noChangeAspect="1"/>
          </p:cNvPicPr>
          <p:nvPr/>
        </p:nvPicPr>
        <p:blipFill>
          <a:blip r:embed="rId4"/>
          <a:stretch>
            <a:fillRect/>
          </a:stretch>
        </p:blipFill>
        <p:spPr>
          <a:xfrm>
            <a:off x="1719072" y="649224"/>
            <a:ext cx="5040957" cy="3893816"/>
          </a:xfrm>
          <a:prstGeom prst="rect">
            <a:avLst/>
          </a:prstGeom>
        </p:spPr>
      </p:pic>
    </p:spTree>
    <p:extLst>
      <p:ext uri="{BB962C8B-B14F-4D97-AF65-F5344CB8AC3E}">
        <p14:creationId xmlns:p14="http://schemas.microsoft.com/office/powerpoint/2010/main" val="177818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6"/>
          <p:cNvSpPr txBox="1">
            <a:spLocks noGrp="1"/>
          </p:cNvSpPr>
          <p:nvPr>
            <p:ph type="title"/>
          </p:nvPr>
        </p:nvSpPr>
        <p:spPr>
          <a:xfrm>
            <a:off x="0" y="165125"/>
            <a:ext cx="9144000" cy="38393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432FF"/>
              </a:buClr>
              <a:buSzPct val="81818"/>
              <a:buFont typeface="Arial"/>
              <a:buNone/>
            </a:pPr>
            <a:r>
              <a:rPr lang="en-US" dirty="0">
                <a:solidFill>
                  <a:srgbClr val="0432FF"/>
                </a:solidFill>
                <a:latin typeface="Arial"/>
                <a:ea typeface="Arial"/>
                <a:cs typeface="Arial"/>
                <a:sym typeface="Arial"/>
              </a:rPr>
              <a:t>Regional Hazards Outlook</a:t>
            </a:r>
            <a:endParaRPr dirty="0">
              <a:solidFill>
                <a:srgbClr val="0432FF"/>
              </a:solidFill>
              <a:latin typeface="Arial"/>
              <a:ea typeface="Arial"/>
              <a:cs typeface="Arial"/>
              <a:sym typeface="Arial"/>
            </a:endParaRPr>
          </a:p>
        </p:txBody>
      </p:sp>
      <p:sp>
        <p:nvSpPr>
          <p:cNvPr id="426" name="Google Shape;426;p26"/>
          <p:cNvSpPr txBox="1"/>
          <p:nvPr/>
        </p:nvSpPr>
        <p:spPr>
          <a:xfrm>
            <a:off x="192374" y="936853"/>
            <a:ext cx="4010172" cy="3597434"/>
          </a:xfrm>
          <a:prstGeom prst="rect">
            <a:avLst/>
          </a:prstGeom>
          <a:solidFill>
            <a:srgbClr val="FFFFFF"/>
          </a:solidFill>
          <a:ln>
            <a:noFill/>
          </a:ln>
        </p:spPr>
        <p:txBody>
          <a:bodyPr spcFirstLastPara="1" wrap="square" lIns="91425" tIns="45700" rIns="91425" bIns="45700" anchor="t" anchorCtr="0">
            <a:noAutofit/>
          </a:bodyPr>
          <a:lstStyle/>
          <a:p>
            <a:pPr marL="228600" indent="-228600" algn="just">
              <a:buAutoNum type="arabicParenR"/>
            </a:pPr>
            <a:r>
              <a:rPr lang="en-US" sz="950" b="1" dirty="0"/>
              <a:t>Over the past week</a:t>
            </a:r>
            <a:r>
              <a:rPr lang="en-US" sz="950" dirty="0"/>
              <a:t>, dry conditions were localized but noticeable in several areas. Fiji showed slight rainfall deficits (about 10–50 mm), particularly over Vanua Levu. Southwestern Papua New Guinea also experienced weekly precipitation shortfalls exceeding 50 mm in some locations. Parts of the northwestern Solomon Islands recorded modest deficits (10–50 mm). </a:t>
            </a:r>
            <a:r>
              <a:rPr lang="en-US" sz="950" b="1" dirty="0"/>
              <a:t>During the past month</a:t>
            </a:r>
            <a:r>
              <a:rPr lang="en-US" sz="950" dirty="0"/>
              <a:t>, dryness was uneven across the region. Fiji experienced emerging deficits in the eastern, northwestern, and southern areas following a recent rainfall reduction, though overall conditions remained near normal. In Papua New Guinea, persistent dry conditions continued in Morobe, Madang, and the Western and Southern Highlands, with southwestern areas receiving only about 25–80% of average rainfall. Kiribati still showed localized deficits in parts of the Gilbert and Phoenix Islands, although recent rainfall helped reduce shortfalls. Seasonal dryness was most pronounced in Kiribati and southwestern Papua New Guinea. </a:t>
            </a:r>
            <a:r>
              <a:rPr lang="en-US" sz="950" b="1" dirty="0"/>
              <a:t>Over the last 90 days</a:t>
            </a:r>
            <a:r>
              <a:rPr lang="en-US" sz="950" dirty="0"/>
              <a:t>, Kiribati recorded widespread rainfall deficits of roughly 80–240 mm, with many locations receiving less than half of normal rainfall and some islands below 25% of average. Southwestern Papua New Guinea also experienced substantial seasonal deficits in some datasets. </a:t>
            </a:r>
            <a:r>
              <a:rPr lang="en-US" sz="1000" b="1" dirty="0"/>
              <a:t>In the coming week</a:t>
            </a:r>
            <a:r>
              <a:rPr lang="en-US" sz="1000" dirty="0"/>
              <a:t>, widespread dry conditions are expected. However, parts of the Kiribati Islands are currently showing rainfall surpluses, but dry polygons are being kept in place due to the expected dryness next week.</a:t>
            </a:r>
            <a:endParaRPr lang="en-US" sz="900" dirty="0"/>
          </a:p>
        </p:txBody>
      </p:sp>
      <p:sp>
        <p:nvSpPr>
          <p:cNvPr id="2" name="TextBox 1">
            <a:extLst>
              <a:ext uri="{FF2B5EF4-FFF2-40B4-BE49-F238E27FC236}">
                <a16:creationId xmlns:a16="http://schemas.microsoft.com/office/drawing/2014/main" id="{BD60E73C-5093-40BF-976F-9044259BFE1A}"/>
              </a:ext>
            </a:extLst>
          </p:cNvPr>
          <p:cNvSpPr txBox="1"/>
          <p:nvPr/>
        </p:nvSpPr>
        <p:spPr>
          <a:xfrm>
            <a:off x="192374" y="4534287"/>
            <a:ext cx="8855439" cy="1985159"/>
          </a:xfrm>
          <a:prstGeom prst="rect">
            <a:avLst/>
          </a:prstGeom>
          <a:noFill/>
        </p:spPr>
        <p:txBody>
          <a:bodyPr wrap="square" rtlCol="0">
            <a:spAutoFit/>
          </a:bodyPr>
          <a:lstStyle/>
          <a:p>
            <a:pPr algn="just"/>
            <a:r>
              <a:rPr lang="en-US" sz="1000" dirty="0"/>
              <a:t>2</a:t>
            </a:r>
            <a:r>
              <a:rPr lang="en-US" sz="950" dirty="0"/>
              <a:t>) Wet conditions during the </a:t>
            </a:r>
            <a:r>
              <a:rPr lang="en-US" sz="950" b="1" dirty="0"/>
              <a:t>past week </a:t>
            </a:r>
            <a:r>
              <a:rPr lang="en-US" sz="950" dirty="0"/>
              <a:t>were driven mainly by localized storm activity. Papua New Guinea experienced the heaviest rainfall, with intense storms producing totals of up to 200 mm across northern and southern coastal areas, including parts of the Gulf region and nearby islands. Moderate rainfall also affected southern Solomon Islands early in the week. In Kiribati, scattered storms brought moderate rainfall to parts of the northern Gilbert Islands, contributing to short-term rainfall surpluses in northern Kiribati and the Line Islands. Fiji generally received light to moderate rainfall but remained slightly below average overall. </a:t>
            </a:r>
            <a:r>
              <a:rPr lang="en-US" sz="950" b="1" dirty="0"/>
              <a:t>Over the past month</a:t>
            </a:r>
            <a:r>
              <a:rPr lang="en-US" sz="950" dirty="0"/>
              <a:t>, wet conditions were most evident across the Solomon Islands, where persistent rainfall produced large surpluses exceeding 250 mm in several locations, with some central islands receiving more than double their normal monthly rainfall. Fiji also recorded notable rainfall surpluses earlier in the period, particularly across Viti Levu and Vanua Levu, although these were moderated by a recent lull in precipitation. Parts of Kiribati showed modest rainfall surpluses, while central Vanuatu continued to record above-average rainfall, though with decreasing magnitude. </a:t>
            </a:r>
            <a:r>
              <a:rPr lang="en-US" sz="950" b="1" dirty="0"/>
              <a:t>Seasonal wet</a:t>
            </a:r>
            <a:r>
              <a:rPr lang="en-US" sz="950" dirty="0"/>
              <a:t> conditions were widespread across Fiji, the Solomon Islands, and parts of Vanuatu. Fiji recorded very large 90-day rainfall surpluses, exceeding 500 mm across Viti Levu and over 1000 mm in parts of Vanua Levu. The Solomon Islands also experienced sustained wet conditions, with cumulative surpluses exceeding 500 mm in central and northern islands due to repeated storm activity. Northern Vanuatu remained wetter than average, with significant seasonal surpluses in provinces such as </a:t>
            </a:r>
            <a:r>
              <a:rPr lang="en-US" sz="950" dirty="0" err="1"/>
              <a:t>Malampa</a:t>
            </a:r>
            <a:r>
              <a:rPr lang="en-US" sz="950" dirty="0"/>
              <a:t> and </a:t>
            </a:r>
            <a:r>
              <a:rPr lang="en-US" sz="950" dirty="0" err="1"/>
              <a:t>Penama</a:t>
            </a:r>
            <a:r>
              <a:rPr lang="en-US" sz="950" dirty="0"/>
              <a:t>. </a:t>
            </a:r>
            <a:r>
              <a:rPr lang="en-US" sz="950" b="1" dirty="0"/>
              <a:t>In the coming week</a:t>
            </a:r>
            <a:r>
              <a:rPr lang="en-US" sz="950" dirty="0"/>
              <a:t>, above-average rainfall is expected over the southwestern and central regions of PNG. The likelihood of rainfall totals exceeding the 80th percentile is low, so significant flood risk is not anticipated during the next week of  February 2026.</a:t>
            </a:r>
          </a:p>
        </p:txBody>
      </p:sp>
      <p:sp>
        <p:nvSpPr>
          <p:cNvPr id="11" name="Google Shape;425;p26">
            <a:extLst>
              <a:ext uri="{FF2B5EF4-FFF2-40B4-BE49-F238E27FC236}">
                <a16:creationId xmlns:a16="http://schemas.microsoft.com/office/drawing/2014/main" id="{82B2B397-50F7-4FEA-85DA-D436BD29942E}"/>
              </a:ext>
            </a:extLst>
          </p:cNvPr>
          <p:cNvSpPr txBox="1"/>
          <p:nvPr/>
        </p:nvSpPr>
        <p:spPr>
          <a:xfrm>
            <a:off x="9939" y="586981"/>
            <a:ext cx="9144000" cy="458355"/>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en-US" sz="1600" b="1" dirty="0"/>
              <a:t>Below to near average rainfall is likely over Central Pacific Region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53712D4-8E55-4601-A09F-3DE60724AC4F}"/>
              </a:ext>
            </a:extLst>
          </p:cNvPr>
          <p:cNvPicPr>
            <a:picLocks noChangeAspect="1"/>
          </p:cNvPicPr>
          <p:nvPr/>
        </p:nvPicPr>
        <p:blipFill>
          <a:blip r:embed="rId3"/>
          <a:stretch>
            <a:fillRect/>
          </a:stretch>
        </p:blipFill>
        <p:spPr>
          <a:xfrm>
            <a:off x="4336705" y="1083263"/>
            <a:ext cx="4389916" cy="33922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3"/>
          <p:cNvSpPr txBox="1">
            <a:spLocks noGrp="1"/>
          </p:cNvSpPr>
          <p:nvPr>
            <p:ph type="title"/>
          </p:nvPr>
        </p:nvSpPr>
        <p:spPr>
          <a:xfrm>
            <a:off x="145325" y="113224"/>
            <a:ext cx="9144000" cy="5486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432FF"/>
              </a:buClr>
              <a:buSzPct val="81818"/>
              <a:buFont typeface="Arial"/>
              <a:buNone/>
            </a:pPr>
            <a:r>
              <a:rPr lang="en-US" dirty="0">
                <a:solidFill>
                  <a:srgbClr val="0432FF"/>
                </a:solidFill>
                <a:latin typeface="Arial"/>
                <a:ea typeface="Arial"/>
                <a:cs typeface="Arial"/>
                <a:sym typeface="Arial"/>
              </a:rPr>
              <a:t>Fiji Hazards Outlook</a:t>
            </a:r>
            <a:endParaRPr dirty="0">
              <a:solidFill>
                <a:srgbClr val="0432FF"/>
              </a:solidFill>
              <a:latin typeface="Arial"/>
              <a:ea typeface="Arial"/>
              <a:cs typeface="Arial"/>
              <a:sym typeface="Arial"/>
            </a:endParaRPr>
          </a:p>
        </p:txBody>
      </p:sp>
      <p:sp>
        <p:nvSpPr>
          <p:cNvPr id="6" name="Google Shape;401;p23">
            <a:extLst>
              <a:ext uri="{FF2B5EF4-FFF2-40B4-BE49-F238E27FC236}">
                <a16:creationId xmlns:a16="http://schemas.microsoft.com/office/drawing/2014/main" id="{6FB41DD6-A566-48EF-9FCA-EC0AFC7C99F5}"/>
              </a:ext>
            </a:extLst>
          </p:cNvPr>
          <p:cNvSpPr txBox="1"/>
          <p:nvPr/>
        </p:nvSpPr>
        <p:spPr>
          <a:xfrm>
            <a:off x="145325" y="1125368"/>
            <a:ext cx="4767841" cy="5447605"/>
          </a:xfrm>
          <a:prstGeom prst="rect">
            <a:avLst/>
          </a:prstGeom>
          <a:noFill/>
          <a:ln>
            <a:noFill/>
          </a:ln>
        </p:spPr>
        <p:txBody>
          <a:bodyPr spcFirstLastPara="1" wrap="square" lIns="91425" tIns="45700" rIns="91425" bIns="45700" anchor="t" anchorCtr="0">
            <a:spAutoFit/>
          </a:bodyPr>
          <a:lstStyle/>
          <a:p>
            <a:pPr marL="171450" indent="-171450" algn="just">
              <a:buFont typeface="Arial" panose="020B0604020202020204" pitchFamily="34" charset="0"/>
              <a:buChar char="•"/>
            </a:pPr>
            <a:r>
              <a:rPr lang="en-US" sz="1200" b="1" dirty="0"/>
              <a:t>During the past week</a:t>
            </a:r>
            <a:r>
              <a:rPr lang="en-US" sz="1200" dirty="0"/>
              <a:t>, Fiji experienced generally light to moderate rainfall, with several weather systems approaching early in the period. Despite these events, most islands recorded slight rainfall deficits of approximately 10–50 mm. The largest shortfalls were observed over Vanua Levu, where precipitation remained below average according to satellite-based analyses. Overall, short-term conditions across Fiji were slightly drier than normal, although rainfall activity continued intermittently across parts of the country. </a:t>
            </a:r>
            <a:r>
              <a:rPr lang="en-US" sz="1200" b="1" dirty="0"/>
              <a:t>Over the past 30 days</a:t>
            </a:r>
            <a:r>
              <a:rPr lang="en-US" sz="1200" dirty="0"/>
              <a:t>, rainfall conditions across Fiji were mixed. Persistent precipitation during late January and early February produced moderate rainfall surpluses across much of Viti Levu and Vanua Levu, with cumulative anomalies of roughly 70–100 mm above average. However, a recent lull in rainfall reduced these surpluses. It led to the re-emergence of mild deficits across eastern, northwestern, and southern regions, including some outer islands where shortfalls reached about 50–100 mm. Overall, most of the main islands received near-normal rainfall, totaling approximately 80–120% of the climatological monthly average. </a:t>
            </a:r>
            <a:r>
              <a:rPr lang="en-US" sz="1200" b="1" dirty="0"/>
              <a:t>During the December–January–February</a:t>
            </a:r>
            <a:r>
              <a:rPr lang="en-US" sz="1200" dirty="0"/>
              <a:t> period, Fiji remained wetter than average overall. Seasonal rainfall surpluses were substantial across the main islands, exceeding 500 mm in Viti Levu and more than 1000 mm in parts of Vanua Levu. In contrast, northern and southern isolated islands recorded rainfall totals close to normal, with only minor localized deficits. In percentage terms, most of Fiji received about 150–200% of its long-term seasonal average rainfall during the past 90 days. </a:t>
            </a:r>
          </a:p>
          <a:p>
            <a:pPr marL="171450" indent="-171450" algn="just">
              <a:buFont typeface="Arial" panose="020B0604020202020204" pitchFamily="34" charset="0"/>
              <a:buChar char="•"/>
            </a:pPr>
            <a:r>
              <a:rPr lang="en-US" sz="1200" b="1" dirty="0"/>
              <a:t>In the coming week</a:t>
            </a:r>
            <a:r>
              <a:rPr lang="en-US" sz="1200" dirty="0"/>
              <a:t>, light to moderate precipitation is expected across most of Fiji. </a:t>
            </a:r>
          </a:p>
        </p:txBody>
      </p:sp>
      <p:sp>
        <p:nvSpPr>
          <p:cNvPr id="7" name="Google Shape;402;p23">
            <a:extLst>
              <a:ext uri="{FF2B5EF4-FFF2-40B4-BE49-F238E27FC236}">
                <a16:creationId xmlns:a16="http://schemas.microsoft.com/office/drawing/2014/main" id="{1259A770-7660-4E70-BF4A-E398B60F3592}"/>
              </a:ext>
            </a:extLst>
          </p:cNvPr>
          <p:cNvSpPr txBox="1"/>
          <p:nvPr/>
        </p:nvSpPr>
        <p:spPr>
          <a:xfrm>
            <a:off x="229309" y="769605"/>
            <a:ext cx="8528364" cy="355763"/>
          </a:xfrm>
          <a:prstGeom prst="rect">
            <a:avLst/>
          </a:prstGeom>
          <a:noFill/>
          <a:ln>
            <a:noFill/>
          </a:ln>
        </p:spPr>
        <p:txBody>
          <a:bodyPr spcFirstLastPara="1" wrap="square" lIns="91425" tIns="45700" rIns="91425" bIns="45700" anchor="t" anchorCtr="0">
            <a:spAutoFit/>
          </a:bodyPr>
          <a:lstStyle/>
          <a:p>
            <a:pPr lvl="0" algn="ctr">
              <a:lnSpc>
                <a:spcPct val="107000"/>
              </a:lnSpc>
            </a:pPr>
            <a:r>
              <a:rPr lang="en-US" sz="1600" b="1" dirty="0">
                <a:solidFill>
                  <a:schemeClr val="dk1"/>
                </a:solidFill>
                <a:latin typeface="Calibri"/>
                <a:ea typeface="Calibri"/>
                <a:cs typeface="Calibri"/>
                <a:sym typeface="Calibri"/>
              </a:rPr>
              <a:t>Near Average weather conditions are likely over Fiji</a:t>
            </a:r>
          </a:p>
        </p:txBody>
      </p:sp>
      <p:pic>
        <p:nvPicPr>
          <p:cNvPr id="5" name="Picture 4">
            <a:extLst>
              <a:ext uri="{FF2B5EF4-FFF2-40B4-BE49-F238E27FC236}">
                <a16:creationId xmlns:a16="http://schemas.microsoft.com/office/drawing/2014/main" id="{B57738F1-532A-4FF3-A889-8EE246920103}"/>
              </a:ext>
            </a:extLst>
          </p:cNvPr>
          <p:cNvPicPr>
            <a:picLocks noChangeAspect="1"/>
          </p:cNvPicPr>
          <p:nvPr/>
        </p:nvPicPr>
        <p:blipFill>
          <a:blip r:embed="rId3"/>
          <a:srcRect/>
          <a:stretch/>
        </p:blipFill>
        <p:spPr>
          <a:xfrm>
            <a:off x="5022145" y="1125368"/>
            <a:ext cx="3819512" cy="52518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a:extLst>
            <a:ext uri="{FF2B5EF4-FFF2-40B4-BE49-F238E27FC236}">
              <a16:creationId xmlns:a16="http://schemas.microsoft.com/office/drawing/2014/main" id="{CEA0FE8B-1288-1C4B-884C-D91B5C869AFD}"/>
            </a:ext>
          </a:extLst>
        </p:cNvPr>
        <p:cNvGrpSpPr/>
        <p:nvPr/>
      </p:nvGrpSpPr>
      <p:grpSpPr>
        <a:xfrm>
          <a:off x="0" y="0"/>
          <a:ext cx="0" cy="0"/>
          <a:chOff x="0" y="0"/>
          <a:chExt cx="0" cy="0"/>
        </a:xfrm>
      </p:grpSpPr>
      <p:sp>
        <p:nvSpPr>
          <p:cNvPr id="407" name="Google Shape;407;p24">
            <a:extLst>
              <a:ext uri="{FF2B5EF4-FFF2-40B4-BE49-F238E27FC236}">
                <a16:creationId xmlns:a16="http://schemas.microsoft.com/office/drawing/2014/main" id="{D0D84C69-A85F-CF61-F6ED-CE50A214A5DD}"/>
              </a:ext>
            </a:extLst>
          </p:cNvPr>
          <p:cNvSpPr txBox="1">
            <a:spLocks noGrp="1"/>
          </p:cNvSpPr>
          <p:nvPr>
            <p:ph type="title"/>
          </p:nvPr>
        </p:nvSpPr>
        <p:spPr>
          <a:xfrm>
            <a:off x="0" y="0"/>
            <a:ext cx="9144000" cy="5486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432FF"/>
              </a:buClr>
              <a:buSzPct val="81818"/>
              <a:buFont typeface="Arial"/>
              <a:buNone/>
            </a:pPr>
            <a:r>
              <a:rPr lang="en-US" dirty="0">
                <a:solidFill>
                  <a:srgbClr val="0432F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Kiribati </a:t>
            </a:r>
            <a:r>
              <a:rPr lang="en-US" dirty="0">
                <a:solidFill>
                  <a:srgbClr val="0432FF"/>
                </a:solidFill>
                <a:latin typeface="Arial"/>
                <a:ea typeface="Arial"/>
                <a:cs typeface="Arial"/>
                <a:sym typeface="Arial"/>
              </a:rPr>
              <a:t>Hazards Outlook</a:t>
            </a:r>
            <a:endParaRPr dirty="0">
              <a:solidFill>
                <a:srgbClr val="0432FF"/>
              </a:solidFill>
              <a:latin typeface="Arial"/>
              <a:ea typeface="Arial"/>
              <a:cs typeface="Arial"/>
              <a:sym typeface="Arial"/>
            </a:endParaRPr>
          </a:p>
        </p:txBody>
      </p:sp>
      <p:sp>
        <p:nvSpPr>
          <p:cNvPr id="7" name="Rectangle 6">
            <a:extLst>
              <a:ext uri="{FF2B5EF4-FFF2-40B4-BE49-F238E27FC236}">
                <a16:creationId xmlns:a16="http://schemas.microsoft.com/office/drawing/2014/main" id="{0BC35D9D-2462-4F65-954F-31225F192FD2}"/>
              </a:ext>
            </a:extLst>
          </p:cNvPr>
          <p:cNvSpPr/>
          <p:nvPr/>
        </p:nvSpPr>
        <p:spPr>
          <a:xfrm>
            <a:off x="109329" y="3429000"/>
            <a:ext cx="8716774" cy="3231654"/>
          </a:xfrm>
          <a:prstGeom prst="rect">
            <a:avLst/>
          </a:prstGeom>
        </p:spPr>
        <p:txBody>
          <a:bodyPr wrap="square">
            <a:spAutoFit/>
          </a:bodyPr>
          <a:lstStyle/>
          <a:p>
            <a:pPr marL="171450" indent="-171450" algn="just">
              <a:buFont typeface="Arial" panose="020B0604020202020204" pitchFamily="34" charset="0"/>
              <a:buChar char="•"/>
            </a:pPr>
            <a:r>
              <a:rPr lang="en-US" sz="1200" dirty="0"/>
              <a:t>During the past week, rainfall across Kiribati was uneven but generally near to above average in several areas. Moderate rainfall associated with scattered, short-lived storms affected parts of the northern Gilbert Islands early in the period, followed by mostly clear conditions across much of the country. Satellite-based analyses indicate rainfall surpluses of approximately 25–100 mm across northern Kiribati and parts of the Line Islands. Overall, short-term conditions were wetter than average in some northern and eastern areas, while other locations experienced relatively dry weather later in the week. Over the past 30 days, rainfall conditions across Kiribati were mixed, with both surpluses and deficits observed. Some stations across the Gilbert and Line Islands recorded cumulative rainfall surpluses of about 10–80 mm. However, localized deficits of up to 80 mm persisted in parts of the Gilbert and Phoenix Islands, including Beru and Canton. Recent rainfall events have helped reduce earlier shortfalls across several islands, resulting in generally near-average conditions across much of the country. During the December–January–February period, Kiribati experienced predominantly drier-than-average conditions. Cumulative rainfall deficits of approximately 80–240 mm were observed across many islands, with several locations receiving less than 50% of their long-term average rainfall. The Phoenix and Line Islands were particularly dry, with seasonal rainfall totals below 25% of normal in some areas. Although occasional rainfall events occurred in early January and early February, seasonal dryness remained widespread across Kiribati.</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dirty="0"/>
              <a:t>In the coming week, drier-than-average conditions are expected to persist. As a result, the Abnormal Dryness and Drought polygons remain in place over much of the Gilbert and Line Islands.</a:t>
            </a:r>
          </a:p>
        </p:txBody>
      </p:sp>
      <p:sp>
        <p:nvSpPr>
          <p:cNvPr id="8" name="TextBox 7">
            <a:extLst>
              <a:ext uri="{FF2B5EF4-FFF2-40B4-BE49-F238E27FC236}">
                <a16:creationId xmlns:a16="http://schemas.microsoft.com/office/drawing/2014/main" id="{B71C21E8-39CF-42AC-B449-0FF7F46414F8}"/>
              </a:ext>
            </a:extLst>
          </p:cNvPr>
          <p:cNvSpPr txBox="1"/>
          <p:nvPr/>
        </p:nvSpPr>
        <p:spPr>
          <a:xfrm>
            <a:off x="213610" y="546783"/>
            <a:ext cx="8508213" cy="307777"/>
          </a:xfrm>
          <a:prstGeom prst="rect">
            <a:avLst/>
          </a:prstGeom>
          <a:noFill/>
        </p:spPr>
        <p:txBody>
          <a:bodyPr wrap="square" rtlCol="0">
            <a:spAutoFit/>
          </a:bodyPr>
          <a:lstStyle/>
          <a:p>
            <a:pPr algn="ctr"/>
            <a:r>
              <a:rPr lang="en-US" b="1" dirty="0"/>
              <a:t>Dry conditions expected to persist across Kiribati</a:t>
            </a:r>
          </a:p>
        </p:txBody>
      </p:sp>
      <p:pic>
        <p:nvPicPr>
          <p:cNvPr id="5" name="Picture 4">
            <a:extLst>
              <a:ext uri="{FF2B5EF4-FFF2-40B4-BE49-F238E27FC236}">
                <a16:creationId xmlns:a16="http://schemas.microsoft.com/office/drawing/2014/main" id="{3B2C0D22-314E-4D8F-BA6C-F0EF19F76625}"/>
              </a:ext>
            </a:extLst>
          </p:cNvPr>
          <p:cNvPicPr>
            <a:picLocks noChangeAspect="1"/>
          </p:cNvPicPr>
          <p:nvPr/>
        </p:nvPicPr>
        <p:blipFill>
          <a:blip r:embed="rId3"/>
          <a:srcRect/>
          <a:stretch/>
        </p:blipFill>
        <p:spPr>
          <a:xfrm>
            <a:off x="2149624" y="854560"/>
            <a:ext cx="4636183" cy="2528827"/>
          </a:xfrm>
          <a:prstGeom prst="rect">
            <a:avLst/>
          </a:prstGeom>
        </p:spPr>
      </p:pic>
    </p:spTree>
    <p:extLst>
      <p:ext uri="{BB962C8B-B14F-4D97-AF65-F5344CB8AC3E}">
        <p14:creationId xmlns:p14="http://schemas.microsoft.com/office/powerpoint/2010/main" val="66496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5"/>
          <p:cNvSpPr txBox="1">
            <a:spLocks noGrp="1"/>
          </p:cNvSpPr>
          <p:nvPr>
            <p:ph type="title"/>
          </p:nvPr>
        </p:nvSpPr>
        <p:spPr>
          <a:xfrm>
            <a:off x="0" y="43729"/>
            <a:ext cx="9144000" cy="5486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432FF"/>
              </a:buClr>
              <a:buSzPct val="81818"/>
              <a:buFont typeface="Arial"/>
              <a:buNone/>
            </a:pPr>
            <a:r>
              <a:rPr lang="en-US" dirty="0">
                <a:solidFill>
                  <a:srgbClr val="0432FF"/>
                </a:solidFill>
                <a:latin typeface="Arial"/>
                <a:ea typeface="Arial"/>
                <a:cs typeface="Arial"/>
                <a:sym typeface="Arial"/>
              </a:rPr>
              <a:t>Solomon Islands Hazards Outlook</a:t>
            </a:r>
            <a:endParaRPr dirty="0">
              <a:solidFill>
                <a:srgbClr val="0432FF"/>
              </a:solidFill>
              <a:latin typeface="Arial"/>
              <a:ea typeface="Arial"/>
              <a:cs typeface="Arial"/>
              <a:sym typeface="Arial"/>
            </a:endParaRPr>
          </a:p>
        </p:txBody>
      </p:sp>
      <p:sp>
        <p:nvSpPr>
          <p:cNvPr id="6" name="Google Shape;418;p25">
            <a:extLst>
              <a:ext uri="{FF2B5EF4-FFF2-40B4-BE49-F238E27FC236}">
                <a16:creationId xmlns:a16="http://schemas.microsoft.com/office/drawing/2014/main" id="{8A87A000-C9AF-4EB5-9B80-197DCB7CA4A9}"/>
              </a:ext>
            </a:extLst>
          </p:cNvPr>
          <p:cNvSpPr txBox="1"/>
          <p:nvPr/>
        </p:nvSpPr>
        <p:spPr>
          <a:xfrm>
            <a:off x="120818" y="997334"/>
            <a:ext cx="5063924" cy="5816937"/>
          </a:xfrm>
          <a:prstGeom prst="rect">
            <a:avLst/>
          </a:prstGeom>
          <a:noFill/>
          <a:ln>
            <a:noFill/>
          </a:ln>
        </p:spPr>
        <p:txBody>
          <a:bodyPr spcFirstLastPara="1" wrap="square" lIns="91425" tIns="45700" rIns="91425" bIns="45700" anchor="t" anchorCtr="0">
            <a:spAutoFit/>
          </a:bodyPr>
          <a:lstStyle/>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During the past week, rainfall across the Solomon Islands was generally near to above average, although some localized dry conditions were observed. Mid-week storms brought moderate rainfall exceeding about 25 mm to parts of the southern islands, including San Cristobal, Malaita, and Guadalcanal. Elsewhere, moderate rainfall occurred across the northwestern islands but was insufficient to fully offset short-term deficits, resulting in localized rainfall deficits of 10–50 mm. Overall, conditions were mixed, with wet conditions in the south and slightly drier conditions in some northwestern areas. Over the past 30 days, the Solomon Islands experienced predominantly wetter-than-average conditions. Persistent rainfall and repeated storm activity produced substantial cumulative surpluses across much of the country. Locations in the Western Province, New Georgia, and Guadalcanal recorded rainfall totals more than 250 mm above average, while even the lowest anomalies exceeded about 100 mm above normal. In percentage terms, the central islands received more than 200% of their long-term average rainfall during the period. During the December–January–February period, wet conditions remained widespread across the Solomon Islands. Continued storm activity produced large seasonal rainfall surpluses, exceeding 500 mm in central and northern islands and ranging between about 100–200 mm above average in southern areas. All monitored locations recorded above-average rainfall, with some sites in New Georgia showing surpluses approaching 600 mm. Overall, most stations received more than 120% of their long-term seasonal rainfall.</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In the coming week, below-average rainfall is expected across Solomon Islands.</a:t>
            </a:r>
          </a:p>
        </p:txBody>
      </p:sp>
      <p:sp>
        <p:nvSpPr>
          <p:cNvPr id="8" name="Google Shape;417;p25">
            <a:extLst>
              <a:ext uri="{FF2B5EF4-FFF2-40B4-BE49-F238E27FC236}">
                <a16:creationId xmlns:a16="http://schemas.microsoft.com/office/drawing/2014/main" id="{767C39F5-D332-4FB6-8A8F-9FBF0E3890D5}"/>
              </a:ext>
            </a:extLst>
          </p:cNvPr>
          <p:cNvSpPr txBox="1"/>
          <p:nvPr/>
        </p:nvSpPr>
        <p:spPr>
          <a:xfrm>
            <a:off x="0" y="674746"/>
            <a:ext cx="9144000" cy="355763"/>
          </a:xfrm>
          <a:prstGeom prst="rect">
            <a:avLst/>
          </a:prstGeom>
          <a:noFill/>
          <a:ln>
            <a:noFill/>
          </a:ln>
        </p:spPr>
        <p:txBody>
          <a:bodyPr spcFirstLastPara="1" wrap="square" lIns="91425" tIns="45700" rIns="91425" bIns="45700" anchor="t" anchorCtr="0">
            <a:spAutoFit/>
          </a:bodyPr>
          <a:lstStyle/>
          <a:p>
            <a:pPr lvl="0" algn="ctr">
              <a:lnSpc>
                <a:spcPct val="107000"/>
              </a:lnSpc>
            </a:pPr>
            <a:r>
              <a:rPr lang="en-US" sz="1600" b="1" dirty="0"/>
              <a:t>Solomon Islands are likely to experience dry conditions </a:t>
            </a:r>
            <a:endParaRPr lang="en-US" sz="1600" b="1"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0541E0E-E8C9-40FD-9A0F-4BEBE12B46A0}"/>
              </a:ext>
            </a:extLst>
          </p:cNvPr>
          <p:cNvPicPr>
            <a:picLocks noChangeAspect="1"/>
          </p:cNvPicPr>
          <p:nvPr/>
        </p:nvPicPr>
        <p:blipFill>
          <a:blip r:embed="rId3"/>
          <a:srcRect/>
          <a:stretch/>
        </p:blipFill>
        <p:spPr>
          <a:xfrm>
            <a:off x="5184742" y="1726506"/>
            <a:ext cx="3782270" cy="28367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262825" y="30094"/>
            <a:ext cx="2743200" cy="74576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000"/>
              <a:buFont typeface="Calibri"/>
              <a:buNone/>
            </a:pPr>
            <a:r>
              <a:rPr lang="en-US" dirty="0"/>
              <a:t>Outline:</a:t>
            </a:r>
            <a:endParaRPr dirty="0"/>
          </a:p>
        </p:txBody>
      </p:sp>
      <p:sp>
        <p:nvSpPr>
          <p:cNvPr id="97" name="Google Shape;97;p2"/>
          <p:cNvSpPr txBox="1"/>
          <p:nvPr/>
        </p:nvSpPr>
        <p:spPr>
          <a:xfrm>
            <a:off x="956562" y="988292"/>
            <a:ext cx="7878431" cy="5324494"/>
          </a:xfrm>
          <a:prstGeom prst="rect">
            <a:avLst/>
          </a:prstGeom>
          <a:noFill/>
          <a:ln>
            <a:noFill/>
          </a:ln>
        </p:spPr>
        <p:txBody>
          <a:bodyPr spcFirstLastPara="1" wrap="square" lIns="91425" tIns="45700" rIns="91425" bIns="45700" anchor="t" anchorCtr="0">
            <a:spAutoFit/>
          </a:bodyPr>
          <a:lstStyle/>
          <a:p>
            <a:pPr lvl="0"/>
            <a:r>
              <a:rPr lang="en-US" sz="2000" dirty="0">
                <a:solidFill>
                  <a:schemeClr val="dk1"/>
                </a:solidFill>
                <a:latin typeface="Calibri"/>
                <a:ea typeface="Calibri"/>
                <a:cs typeface="Calibri"/>
                <a:sym typeface="Calibri"/>
              </a:rPr>
              <a:t>Seasonal Drought Indicators and Indices (rainfall, SPI, SPEI, SMP)</a:t>
            </a:r>
            <a:endParaRPr lang="en-US" sz="20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r>
              <a:rPr lang="en-US" sz="2000" dirty="0">
                <a:solidFill>
                  <a:schemeClr val="dk1"/>
                </a:solidFill>
                <a:latin typeface="Calibri"/>
                <a:ea typeface="Calibri"/>
                <a:cs typeface="Calibri"/>
                <a:sym typeface="Calibri"/>
              </a:rPr>
              <a:t>Monthly Drought Indicators and Indices (rainfall, SPI, SPEI, SMP)</a:t>
            </a:r>
            <a:endParaRPr lang="en-US" sz="20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Weekly Rainfall and Flood Indices (SRI, SPI)</a:t>
            </a:r>
            <a:endParaRPr sz="20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Weekly Temperature Summary</a:t>
            </a:r>
            <a:endParaRPr sz="20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Vegetation Health </a:t>
            </a:r>
            <a:endParaRPr sz="20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Weekly Rainfall and Temperature Forecasts and Drought </a:t>
            </a:r>
            <a:r>
              <a:rPr lang="en-US" sz="20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Forecasts</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Monthly NMME Drought </a:t>
            </a:r>
            <a:r>
              <a:rPr lang="en-US" sz="20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Outlook</a:t>
            </a:r>
          </a:p>
          <a:p>
            <a:pPr marL="0" marR="0" lvl="0" indent="0" algn="l" rtl="0">
              <a:spcBef>
                <a:spcPts val="0"/>
              </a:spcBef>
              <a:spcAft>
                <a:spcPts val="0"/>
              </a:spcAft>
              <a:buNone/>
            </a:pPr>
            <a:endParaRPr lang="en-US" sz="20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r>
              <a:rPr lang="en-US" sz="2000" dirty="0">
                <a:solidFill>
                  <a:schemeClr val="dk1"/>
                </a:solidFill>
                <a:latin typeface="Calibri"/>
                <a:ea typeface="Calibri"/>
                <a:cs typeface="Calibri"/>
                <a:sym typeface="Calibri"/>
              </a:rPr>
              <a:t>HFSA Tropical Cyclone Trajectory Forecast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Hazards Outlook</a:t>
            </a:r>
            <a:endParaRPr sz="20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p:nvPr/>
        </p:nvSpPr>
        <p:spPr>
          <a:xfrm>
            <a:off x="86266" y="-49856"/>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u="none" dirty="0">
                <a:solidFill>
                  <a:srgbClr val="0000FF"/>
                </a:solidFill>
                <a:latin typeface="Arial"/>
                <a:ea typeface="Arial"/>
                <a:cs typeface="Arial"/>
                <a:sym typeface="Arial"/>
              </a:rPr>
              <a:t>Past 90-day Rainfall Summary</a:t>
            </a:r>
            <a:endParaRPr dirty="0"/>
          </a:p>
        </p:txBody>
      </p:sp>
      <p:sp>
        <p:nvSpPr>
          <p:cNvPr id="211" name="Google Shape;211;p11"/>
          <p:cNvSpPr txBox="1"/>
          <p:nvPr/>
        </p:nvSpPr>
        <p:spPr>
          <a:xfrm>
            <a:off x="5549742" y="2854078"/>
            <a:ext cx="3509455" cy="707846"/>
          </a:xfrm>
          <a:prstGeom prst="rect">
            <a:avLst/>
          </a:prstGeom>
          <a:noFill/>
          <a:ln>
            <a:noFill/>
          </a:ln>
        </p:spPr>
        <p:txBody>
          <a:bodyPr spcFirstLastPara="1" wrap="square" lIns="91425" tIns="45700" rIns="91425" bIns="45700" anchor="t" anchorCtr="0">
            <a:spAutoFit/>
          </a:bodyPr>
          <a:lstStyle/>
          <a:p>
            <a:pPr lvl="0"/>
            <a:r>
              <a:rPr lang="en-US" sz="800" u="sng" dirty="0">
                <a:solidFill>
                  <a:schemeClr val="dk1"/>
                </a:solidFill>
                <a:latin typeface="Calibri"/>
                <a:ea typeface="Calibri"/>
                <a:cs typeface="Calibri"/>
                <a:sym typeface="Calibri"/>
                <a:hlinkClick r:id="rId3"/>
              </a:rPr>
              <a:t>https://ftp.cpc.ncep.noaa.gov/International/CP_Islands/CMORPH_ADJ_EOD/cmorph_90day_cpi_anom.png</a:t>
            </a:r>
            <a:endParaRPr lang="en-US" sz="800" u="sng" dirty="0">
              <a:solidFill>
                <a:schemeClr val="dk1"/>
              </a:solidFill>
              <a:latin typeface="Calibri"/>
              <a:ea typeface="Calibri"/>
              <a:cs typeface="Calibri"/>
              <a:sym typeface="Calibri"/>
            </a:endParaRPr>
          </a:p>
          <a:p>
            <a:pPr lvl="0"/>
            <a:r>
              <a:rPr lang="en-US" sz="800" u="sng" dirty="0">
                <a:solidFill>
                  <a:schemeClr val="dk1"/>
                </a:solidFill>
                <a:latin typeface="Calibri"/>
                <a:ea typeface="Calibri"/>
                <a:cs typeface="Calibri"/>
                <a:sym typeface="Calibri"/>
                <a:hlinkClick r:id="rId4"/>
              </a:rPr>
              <a:t>https://ftp.cpc.ncep.noaa.gov/International/MSWEPv2/CP_Islands/MSWEPv2_90day_cpi_anom.png</a:t>
            </a:r>
            <a:endParaRPr lang="en-US" sz="800" u="sng" dirty="0">
              <a:solidFill>
                <a:schemeClr val="dk1"/>
              </a:solidFill>
              <a:latin typeface="Calibri"/>
              <a:ea typeface="Calibri"/>
              <a:cs typeface="Calibri"/>
              <a:sym typeface="Calibri"/>
            </a:endParaRPr>
          </a:p>
          <a:p>
            <a:pPr lvl="0"/>
            <a:endParaRPr lang="en-US" sz="800" u="sng" dirty="0">
              <a:solidFill>
                <a:schemeClr val="dk1"/>
              </a:solidFill>
              <a:latin typeface="Calibri"/>
              <a:ea typeface="Calibri"/>
              <a:cs typeface="Calibri"/>
              <a:sym typeface="Calibri"/>
            </a:endParaRPr>
          </a:p>
        </p:txBody>
      </p:sp>
      <p:sp>
        <p:nvSpPr>
          <p:cNvPr id="212" name="Google Shape;212;p11"/>
          <p:cNvSpPr txBox="1"/>
          <p:nvPr/>
        </p:nvSpPr>
        <p:spPr>
          <a:xfrm>
            <a:off x="5417187" y="5864761"/>
            <a:ext cx="3774567" cy="923289"/>
          </a:xfrm>
          <a:prstGeom prst="rect">
            <a:avLst/>
          </a:prstGeom>
          <a:noFill/>
          <a:ln>
            <a:noFill/>
          </a:ln>
        </p:spPr>
        <p:txBody>
          <a:bodyPr spcFirstLastPara="1" wrap="square" lIns="91425" tIns="45700" rIns="91425" bIns="45700" anchor="t" anchorCtr="0">
            <a:spAutoFit/>
          </a:bodyPr>
          <a:lstStyle/>
          <a:p>
            <a:pPr lvl="0"/>
            <a:r>
              <a:rPr lang="en-US" sz="900" u="sng" dirty="0">
                <a:solidFill>
                  <a:schemeClr val="dk1"/>
                </a:solidFill>
                <a:latin typeface="Calibri"/>
                <a:ea typeface="Calibri"/>
                <a:cs typeface="Calibri"/>
                <a:sym typeface="Calibri"/>
                <a:hlinkClick r:id="rId5"/>
              </a:rPr>
              <a:t>https://ftp.cpc.ncep.noaa.gov/International/CP_Islands/CMORPH_ADJ_EOD/cmorph_90day_cpi_pnorm.png</a:t>
            </a:r>
            <a:endParaRPr lang="en-US" sz="900" u="sng" dirty="0">
              <a:solidFill>
                <a:schemeClr val="dk1"/>
              </a:solidFill>
              <a:latin typeface="Calibri"/>
              <a:ea typeface="Calibri"/>
              <a:cs typeface="Calibri"/>
              <a:sym typeface="Calibri"/>
            </a:endParaRPr>
          </a:p>
          <a:p>
            <a:pPr lvl="0"/>
            <a:r>
              <a:rPr lang="en-US" sz="900" u="sng" dirty="0">
                <a:solidFill>
                  <a:schemeClr val="dk1"/>
                </a:solidFill>
                <a:latin typeface="Calibri"/>
                <a:ea typeface="Calibri"/>
                <a:cs typeface="Calibri"/>
                <a:sym typeface="Calibri"/>
                <a:hlinkClick r:id="rId6"/>
              </a:rPr>
              <a:t>https://ftp.cpc.ncep.noaa.gov/International/MSWEPv2/CP_Islands/MSWEPv2_90day_cpi_pnorm.png</a:t>
            </a:r>
            <a:endParaRPr lang="en-US" sz="900" u="sng" dirty="0">
              <a:solidFill>
                <a:schemeClr val="dk1"/>
              </a:solidFill>
              <a:latin typeface="Calibri"/>
              <a:ea typeface="Calibri"/>
              <a:cs typeface="Calibri"/>
              <a:sym typeface="Calibri"/>
            </a:endParaRPr>
          </a:p>
          <a:p>
            <a:pPr lvl="0"/>
            <a:endParaRPr lang="en-US" sz="900" u="sng" dirty="0">
              <a:solidFill>
                <a:schemeClr val="dk1"/>
              </a:solidFill>
              <a:latin typeface="Calibri"/>
              <a:ea typeface="Calibri"/>
              <a:cs typeface="Calibri"/>
              <a:sym typeface="Calibri"/>
            </a:endParaRPr>
          </a:p>
          <a:p>
            <a:pPr lvl="0"/>
            <a:endParaRPr lang="en-US" sz="900" u="sng" dirty="0">
              <a:solidFill>
                <a:schemeClr val="dk1"/>
              </a:solidFill>
              <a:latin typeface="Calibri"/>
              <a:ea typeface="Calibri"/>
              <a:cs typeface="Calibri"/>
              <a:sym typeface="Calibri"/>
            </a:endParaRPr>
          </a:p>
        </p:txBody>
      </p:sp>
      <p:sp>
        <p:nvSpPr>
          <p:cNvPr id="216" name="Google Shape;216;p11"/>
          <p:cNvSpPr txBox="1"/>
          <p:nvPr/>
        </p:nvSpPr>
        <p:spPr>
          <a:xfrm>
            <a:off x="237392" y="388024"/>
            <a:ext cx="528909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 b="1" dirty="0">
                <a:solidFill>
                  <a:schemeClr val="dk1"/>
                </a:solidFill>
                <a:latin typeface="Calibri"/>
                <a:ea typeface="Calibri"/>
                <a:cs typeface="Calibri"/>
                <a:sym typeface="Calibri"/>
              </a:rPr>
              <a:t>Ninety-day rainfall anomaly (mm, top) and  90-day percent of normal (%, bottom) </a:t>
            </a:r>
            <a:endParaRPr sz="1150" b="1" dirty="0">
              <a:solidFill>
                <a:schemeClr val="dk1"/>
              </a:solidFill>
              <a:latin typeface="Calibri"/>
              <a:ea typeface="Calibri"/>
              <a:cs typeface="Calibri"/>
              <a:sym typeface="Calibri"/>
            </a:endParaRPr>
          </a:p>
        </p:txBody>
      </p:sp>
      <p:sp>
        <p:nvSpPr>
          <p:cNvPr id="11" name="Google Shape;214;p11"/>
          <p:cNvSpPr txBox="1"/>
          <p:nvPr/>
        </p:nvSpPr>
        <p:spPr>
          <a:xfrm>
            <a:off x="70786" y="557415"/>
            <a:ext cx="5312523" cy="6170880"/>
          </a:xfrm>
          <a:prstGeom prst="rect">
            <a:avLst/>
          </a:prstGeom>
          <a:noFill/>
          <a:ln>
            <a:noFill/>
          </a:ln>
        </p:spPr>
        <p:txBody>
          <a:bodyPr spcFirstLastPara="1" wrap="square" lIns="91425" tIns="45700" rIns="91425" bIns="45700" anchor="t" anchorCtr="0">
            <a:spAutoFit/>
          </a:bodyPr>
          <a:lstStyle/>
          <a:p>
            <a:pPr marL="176213" indent="-176213" algn="just">
              <a:buClr>
                <a:schemeClr val="dk1"/>
              </a:buClr>
              <a:buSzPts val="1800"/>
              <a:buFont typeface="Arial" panose="020B0604020202020204" pitchFamily="34" charset="0"/>
              <a:buChar char="•"/>
            </a:pPr>
            <a:r>
              <a:rPr lang="en-US" sz="1600" b="1" dirty="0">
                <a:solidFill>
                  <a:schemeClr val="dk1"/>
                </a:solidFill>
                <a:latin typeface="Calibri"/>
                <a:ea typeface="Calibri"/>
                <a:cs typeface="Calibri"/>
                <a:sym typeface="Calibri"/>
              </a:rPr>
              <a:t>Fiji:</a:t>
            </a:r>
            <a:r>
              <a:rPr lang="en-US" dirty="0">
                <a:solidFill>
                  <a:schemeClr val="dk1"/>
                </a:solidFill>
                <a:latin typeface="Calibri"/>
                <a:ea typeface="Calibri"/>
                <a:cs typeface="Calibri"/>
                <a:sym typeface="Calibri"/>
              </a:rPr>
              <a:t> </a:t>
            </a:r>
            <a:r>
              <a:rPr lang="en-US" sz="900" dirty="0"/>
              <a:t>During December-January-February (DJF) season, the median rainfall contributes 35-40% of the annual total in most of Fiji. During the past 90 days, most of the main islands continued to show large precipitation surpluses. According to the CMORPH-based timeseries analysis, 90-day cumulative surpluses exceeded 1000 mm at some places in Vanua Levu and 500 mm at all interpolated locations in Viti Levu. On the other hand, cumulative precipitation totals were near average or even slightly below average in the northern and southern isolated islands, all of which were within 40 mm of the long-term average precipitation (e.g., </a:t>
            </a:r>
            <a:r>
              <a:rPr lang="en-US" sz="900" dirty="0" err="1"/>
              <a:t>Yasawa</a:t>
            </a:r>
            <a:r>
              <a:rPr lang="en-US" sz="900" dirty="0"/>
              <a:t>, </a:t>
            </a:r>
            <a:r>
              <a:rPr lang="en-US" sz="900" dirty="0" err="1"/>
              <a:t>Viwa</a:t>
            </a:r>
            <a:r>
              <a:rPr lang="en-US" sz="900" dirty="0"/>
              <a:t>, and </a:t>
            </a:r>
            <a:r>
              <a:rPr lang="en-US" sz="900" dirty="0" err="1"/>
              <a:t>Vunisea</a:t>
            </a:r>
            <a:r>
              <a:rPr lang="en-US" sz="900" dirty="0"/>
              <a:t>). In terms of percentages, most of Fiji received 150-200% of the long-term average over the 90-day period, according to the CMORPH satellite-based precipitation analysis.</a:t>
            </a:r>
          </a:p>
          <a:p>
            <a:pPr marL="176213" indent="-176213" algn="just">
              <a:buClr>
                <a:schemeClr val="dk1"/>
              </a:buClr>
              <a:buSzPts val="1800"/>
              <a:buFont typeface="Arial" panose="020B0604020202020204" pitchFamily="34" charset="0"/>
              <a:buChar char="•"/>
            </a:pPr>
            <a:endParaRPr lang="en-US" sz="900" dirty="0"/>
          </a:p>
          <a:p>
            <a:pPr marL="176213" indent="-176213" algn="just">
              <a:buClr>
                <a:schemeClr val="dk1"/>
              </a:buClr>
              <a:buSzPts val="1800"/>
              <a:buFont typeface="Arial" panose="020B0604020202020204" pitchFamily="34" charset="0"/>
              <a:buChar char="•"/>
            </a:pPr>
            <a:r>
              <a:rPr lang="en-US" sz="1600" b="1" dirty="0">
                <a:solidFill>
                  <a:schemeClr val="dk1"/>
                </a:solidFill>
                <a:latin typeface="Calibri"/>
                <a:ea typeface="Calibri"/>
                <a:cs typeface="Calibri"/>
                <a:sym typeface="Calibri"/>
              </a:rPr>
              <a:t>Kiribati</a:t>
            </a:r>
            <a:r>
              <a:rPr lang="en-US" sz="1600" dirty="0">
                <a:solidFill>
                  <a:schemeClr val="dk1"/>
                </a:solidFill>
                <a:latin typeface="Calibri"/>
                <a:ea typeface="Calibri"/>
                <a:cs typeface="Calibri"/>
                <a:sym typeface="Calibri"/>
              </a:rPr>
              <a:t>: </a:t>
            </a:r>
            <a:r>
              <a:rPr lang="en-US" sz="900" dirty="0">
                <a:ea typeface="Calibri"/>
              </a:rPr>
              <a:t>During DJF, the median rainfall contributes 30-40% of the annual total in most of the Gilbert Islands, Phoenix and Line Islands. During the past 90-day period, cumulative rainfall deficits continued to be substantial and below-average by 80 mm to 240 mm across Kiribati. For most of the stations currently monitored, the main wet events with heavier precipitation occurred in early January and early February 2026. Due to the ongoing dryness, many locations in Kiribati continued to record less than 50% of their long-term average rainfall. Phoenix and the Line Islands received less than 25% of their average. </a:t>
            </a:r>
          </a:p>
          <a:p>
            <a:pPr marL="176213" lvl="0" indent="-176213" algn="just">
              <a:buClr>
                <a:schemeClr val="dk1"/>
              </a:buClr>
              <a:buSzPts val="1800"/>
              <a:buFont typeface="Arial" panose="020B0604020202020204" pitchFamily="34" charset="0"/>
              <a:buChar char="•"/>
            </a:pPr>
            <a:r>
              <a:rPr lang="en-US" sz="1600" b="1" dirty="0">
                <a:solidFill>
                  <a:schemeClr val="dk1"/>
                </a:solidFill>
                <a:latin typeface="Calibri"/>
                <a:ea typeface="Calibri"/>
                <a:cs typeface="Calibri"/>
                <a:sym typeface="Calibri"/>
              </a:rPr>
              <a:t>Papua New Guinea</a:t>
            </a:r>
            <a:r>
              <a:rPr lang="en-US" sz="1600" dirty="0">
                <a:solidFill>
                  <a:schemeClr val="dk1"/>
                </a:solidFill>
                <a:latin typeface="Calibri"/>
                <a:ea typeface="Calibri"/>
                <a:cs typeface="Calibri"/>
                <a:sym typeface="Calibri"/>
              </a:rPr>
              <a:t>:</a:t>
            </a:r>
            <a:r>
              <a:rPr lang="en-US" sz="1050" dirty="0">
                <a:sym typeface="Calibri"/>
              </a:rPr>
              <a:t> </a:t>
            </a:r>
            <a:r>
              <a:rPr lang="en-US" sz="900" dirty="0"/>
              <a:t>During DJF, median rainfall contributes 20-30% of the annual total across the mainland of the country, less than 20% of the annual total in New Britain and 40-50% in the southwestern PNG. Over the past 90 days, a substantial deficit (&gt; 300 below average) exists and covers large areas of  the southwestern region according to the CMORPH analysis, but deficits are less pronounced (less than 200 mm below average) and limited to small parts of the Southwest in the MSWEP precipitation dataset. There is also some variance between the two data sets in terms of percent of normal, with the MSWEP showing below average (50-80% of normal) precipitation at isolated areas, while the CMORPH indicates much below average precipitation in these areas.</a:t>
            </a:r>
          </a:p>
          <a:p>
            <a:pPr marL="176213" indent="-176213" algn="just">
              <a:buClr>
                <a:schemeClr val="dk1"/>
              </a:buClr>
              <a:buSzPts val="1800"/>
              <a:buFont typeface="Arial" panose="020B0604020202020204" pitchFamily="34" charset="0"/>
              <a:buChar char="•"/>
            </a:pPr>
            <a:r>
              <a:rPr lang="en-US" sz="1600" b="1" dirty="0">
                <a:solidFill>
                  <a:schemeClr val="dk1"/>
                </a:solidFill>
                <a:latin typeface="Calibri"/>
                <a:ea typeface="Calibri"/>
                <a:cs typeface="Calibri"/>
                <a:sym typeface="Calibri"/>
              </a:rPr>
              <a:t>Solomon Islands</a:t>
            </a:r>
            <a:r>
              <a:rPr lang="en-US" sz="1600" dirty="0">
                <a:solidFill>
                  <a:schemeClr val="dk1"/>
                </a:solidFill>
                <a:latin typeface="Calibri"/>
                <a:ea typeface="Calibri"/>
                <a:cs typeface="Calibri"/>
                <a:sym typeface="Calibri"/>
              </a:rPr>
              <a:t>: </a:t>
            </a:r>
            <a:r>
              <a:rPr lang="en-US" sz="900" dirty="0"/>
              <a:t>During DJF, the median seasonal rainfall accounts for approximately 20-30% of the annual total across the Solomon Islands. CMORPH satellite-derived precipitation interpolated to station locations indicates that, over the past 90-day period, cumulative surpluses remained high as severe storms continued to produce heavy precipitation. Cumulative anomalies exceeded 500 mm in central and northern islands, while surpluses  ranging between 100-200 mm in the southern Islands. According to station timeseries interpolated from the CMORPH precipitation data, all 10 locations currently monitored show surpluses,  but reaching as high as 600 mm in New Georgia over the 90-day period. In terms of percentages, most stations recorded precipitation totals more than 120% of their long-term climatology.</a:t>
            </a:r>
          </a:p>
          <a:p>
            <a:pPr marL="176213" indent="-176213" algn="just">
              <a:buClr>
                <a:schemeClr val="dk1"/>
              </a:buClr>
              <a:buSzPts val="1800"/>
              <a:buFont typeface="Arial" panose="020B0604020202020204" pitchFamily="34" charset="0"/>
              <a:buChar char="•"/>
            </a:pPr>
            <a:r>
              <a:rPr lang="en-US" sz="1600" b="1" dirty="0">
                <a:solidFill>
                  <a:schemeClr val="dk1"/>
                </a:solidFill>
                <a:latin typeface="Calibri"/>
                <a:ea typeface="Calibri"/>
                <a:cs typeface="Calibri"/>
                <a:sym typeface="Calibri"/>
              </a:rPr>
              <a:t>Vanuatu: </a:t>
            </a:r>
            <a:r>
              <a:rPr lang="en-US" sz="900" dirty="0"/>
              <a:t>Ninety-day cumulative precipitation continued to be large in parts of the northern Islands (</a:t>
            </a:r>
            <a:r>
              <a:rPr lang="en-US" sz="900" dirty="0" err="1"/>
              <a:t>Sanma</a:t>
            </a:r>
            <a:r>
              <a:rPr lang="en-US" sz="900" dirty="0"/>
              <a:t>, </a:t>
            </a:r>
            <a:r>
              <a:rPr lang="en-US" sz="900" dirty="0" err="1"/>
              <a:t>Penama</a:t>
            </a:r>
            <a:r>
              <a:rPr lang="en-US" sz="900" dirty="0"/>
              <a:t>, and </a:t>
            </a:r>
            <a:r>
              <a:rPr lang="en-US" sz="900" dirty="0" err="1"/>
              <a:t>Malampa</a:t>
            </a:r>
            <a:r>
              <a:rPr lang="en-US" sz="900" dirty="0"/>
              <a:t>), where surpluses ranged from 135 mm above average in </a:t>
            </a:r>
            <a:r>
              <a:rPr lang="en-US" sz="900" dirty="0" err="1"/>
              <a:t>Penama</a:t>
            </a:r>
            <a:r>
              <a:rPr lang="en-US" sz="900" dirty="0"/>
              <a:t> to 747 mm above average in </a:t>
            </a:r>
            <a:r>
              <a:rPr lang="en-US" sz="900" dirty="0" err="1"/>
              <a:t>Malampa</a:t>
            </a:r>
            <a:r>
              <a:rPr lang="en-US" sz="900" dirty="0"/>
              <a:t>. On the other hand, 90-day deficits were large in the far northern (Torba) and far southern (</a:t>
            </a:r>
            <a:r>
              <a:rPr lang="en-US" sz="900" dirty="0" err="1"/>
              <a:t>Tafea</a:t>
            </a:r>
            <a:r>
              <a:rPr lang="en-US" sz="900" dirty="0"/>
              <a:t>) islands, where deficits ranged between 230 mm and 70 mm below average for the season. </a:t>
            </a:r>
          </a:p>
        </p:txBody>
      </p:sp>
      <p:pic>
        <p:nvPicPr>
          <p:cNvPr id="217" name="Picture 216" descr="image.png"/>
          <p:cNvPicPr>
            <a:picLocks noChangeAspect="1"/>
          </p:cNvPicPr>
          <p:nvPr/>
        </p:nvPicPr>
        <p:blipFill>
          <a:blip r:embed="rId7"/>
          <a:stretch>
            <a:fillRect/>
          </a:stretch>
        </p:blipFill>
        <p:spPr>
          <a:xfrm>
            <a:off x="5440680" y="521207"/>
            <a:ext cx="3675887" cy="2340864"/>
          </a:xfrm>
          <a:prstGeom prst="rect">
            <a:avLst/>
          </a:prstGeom>
        </p:spPr>
      </p:pic>
      <p:pic>
        <p:nvPicPr>
          <p:cNvPr id="218" name="Picture 217" descr="image.png"/>
          <p:cNvPicPr>
            <a:picLocks noChangeAspect="1"/>
          </p:cNvPicPr>
          <p:nvPr/>
        </p:nvPicPr>
        <p:blipFill>
          <a:blip r:embed="rId8"/>
          <a:stretch>
            <a:fillRect/>
          </a:stretch>
        </p:blipFill>
        <p:spPr>
          <a:xfrm>
            <a:off x="5440680" y="3493008"/>
            <a:ext cx="3675887" cy="2340864"/>
          </a:xfrm>
          <a:prstGeom prst="rect">
            <a:avLst/>
          </a:prstGeom>
        </p:spPr>
      </p:pic>
    </p:spTree>
    <p:extLst>
      <p:ext uri="{BB962C8B-B14F-4D97-AF65-F5344CB8AC3E}">
        <p14:creationId xmlns:p14="http://schemas.microsoft.com/office/powerpoint/2010/main" val="221764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6" name="Google Shape;226;p12"/>
          <p:cNvSpPr txBox="1"/>
          <p:nvPr/>
        </p:nvSpPr>
        <p:spPr>
          <a:xfrm>
            <a:off x="85060" y="-49633"/>
            <a:ext cx="9144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u="none">
                <a:solidFill>
                  <a:srgbClr val="0000FF"/>
                </a:solidFill>
                <a:latin typeface="Arial"/>
                <a:ea typeface="Arial"/>
                <a:cs typeface="Arial"/>
                <a:sym typeface="Arial"/>
              </a:rPr>
              <a:t>Cumulative Rainfall Evolution in Past 90 days</a:t>
            </a:r>
            <a:endParaRPr/>
          </a:p>
        </p:txBody>
      </p:sp>
      <p:sp>
        <p:nvSpPr>
          <p:cNvPr id="227" name="Google Shape;227;p12"/>
          <p:cNvSpPr txBox="1"/>
          <p:nvPr/>
        </p:nvSpPr>
        <p:spPr>
          <a:xfrm>
            <a:off x="398323" y="3227328"/>
            <a:ext cx="4340276" cy="553957"/>
          </a:xfrm>
          <a:prstGeom prst="rect">
            <a:avLst/>
          </a:prstGeom>
          <a:noFill/>
          <a:ln>
            <a:noFill/>
          </a:ln>
        </p:spPr>
        <p:txBody>
          <a:bodyPr spcFirstLastPara="1" wrap="square" lIns="91425" tIns="45700" rIns="91425" bIns="45700" anchor="t" anchorCtr="0">
            <a:spAutoFit/>
          </a:bodyPr>
          <a:lstStyle/>
          <a:p>
            <a:pPr lvl="0"/>
            <a:r>
              <a:rPr lang="en-US" sz="1000" u="sng" dirty="0">
                <a:solidFill>
                  <a:schemeClr val="dk1"/>
                </a:solidFill>
                <a:latin typeface="Calibri"/>
                <a:ea typeface="Calibri"/>
                <a:cs typeface="Calibri"/>
                <a:sym typeface="Calibri"/>
                <a:hlinkClick r:id="rId3"/>
              </a:rPr>
              <a:t>https://www.cpc.ncep.noaa.gov/products/international/zz_CP_Islands/zz_CMORPH_ADJ_EOD/cmorph_90day_ptts_Nadi_Fiji.gif</a:t>
            </a:r>
            <a:endParaRPr lang="en-US" sz="1000" u="sng" dirty="0">
              <a:solidFill>
                <a:schemeClr val="dk1"/>
              </a:solidFill>
              <a:latin typeface="Calibri"/>
              <a:ea typeface="Calibri"/>
              <a:cs typeface="Calibri"/>
              <a:sym typeface="Calibri"/>
            </a:endParaRPr>
          </a:p>
          <a:p>
            <a:pPr lvl="0"/>
            <a:endParaRPr sz="1000" dirty="0">
              <a:solidFill>
                <a:schemeClr val="dk1"/>
              </a:solidFill>
              <a:latin typeface="Calibri"/>
              <a:ea typeface="Calibri"/>
              <a:cs typeface="Calibri"/>
              <a:sym typeface="Calibri"/>
            </a:endParaRPr>
          </a:p>
        </p:txBody>
      </p:sp>
      <p:sp>
        <p:nvSpPr>
          <p:cNvPr id="230" name="Google Shape;230;p12"/>
          <p:cNvSpPr txBox="1"/>
          <p:nvPr/>
        </p:nvSpPr>
        <p:spPr>
          <a:xfrm>
            <a:off x="163069" y="3578550"/>
            <a:ext cx="4757538"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Evolution of daily cumulative rainfall</a:t>
            </a:r>
            <a:endParaRPr sz="1800" dirty="0">
              <a:solidFill>
                <a:schemeClr val="dk1"/>
              </a:solidFill>
              <a:latin typeface="Calibri"/>
              <a:ea typeface="Calibri"/>
              <a:cs typeface="Calibri"/>
              <a:sym typeface="Calibri"/>
            </a:endParaRPr>
          </a:p>
        </p:txBody>
      </p:sp>
      <p:sp>
        <p:nvSpPr>
          <p:cNvPr id="11" name="Rectangle 10"/>
          <p:cNvSpPr/>
          <p:nvPr/>
        </p:nvSpPr>
        <p:spPr>
          <a:xfrm>
            <a:off x="0" y="3852046"/>
            <a:ext cx="5136922" cy="2308324"/>
          </a:xfrm>
          <a:prstGeom prst="rect">
            <a:avLst/>
          </a:prstGeom>
        </p:spPr>
        <p:txBody>
          <a:bodyPr wrap="square">
            <a:spAutoFit/>
          </a:bodyPr>
          <a:lstStyle/>
          <a:p>
            <a:pPr marL="285750" lvl="0" indent="-285750" algn="just">
              <a:buClr>
                <a:schemeClr val="dk1"/>
              </a:buClr>
              <a:buSzPts val="1800"/>
              <a:buFont typeface="Calibri"/>
              <a:buChar char="-"/>
            </a:pPr>
            <a:r>
              <a:rPr lang="en-US" sz="1300" dirty="0">
                <a:solidFill>
                  <a:schemeClr val="dk1"/>
                </a:solidFill>
                <a:latin typeface="Calibri"/>
                <a:ea typeface="Calibri"/>
                <a:cs typeface="Calibri"/>
                <a:sym typeface="Calibri"/>
              </a:rPr>
              <a:t>Following the frequent and continuous rainfall since November Nadi's 90-day cumulative rainfall surplus keeps increasing. Nadi currently maintains a large cumulative surplus (top left).</a:t>
            </a:r>
          </a:p>
          <a:p>
            <a:pPr marL="285750" lvl="0" indent="-285750" algn="just">
              <a:buClr>
                <a:schemeClr val="dk1"/>
              </a:buClr>
              <a:buSzPts val="1800"/>
              <a:buFont typeface="Calibri"/>
              <a:buChar char="-"/>
            </a:pPr>
            <a:endParaRPr lang="en-US" sz="700" dirty="0">
              <a:solidFill>
                <a:schemeClr val="dk1"/>
              </a:solidFill>
              <a:latin typeface="Calibri"/>
              <a:ea typeface="Calibri"/>
              <a:cs typeface="Calibri"/>
              <a:sym typeface="Calibri"/>
            </a:endParaRPr>
          </a:p>
          <a:p>
            <a:pPr marL="285750" lvl="0" indent="-285750" algn="just">
              <a:buClr>
                <a:schemeClr val="dk1"/>
              </a:buClr>
              <a:buSzPts val="1800"/>
              <a:buFont typeface="Calibri"/>
              <a:buChar char="-"/>
            </a:pPr>
            <a:r>
              <a:rPr lang="en-US" sz="1300" dirty="0">
                <a:solidFill>
                  <a:schemeClr val="dk1"/>
                </a:solidFill>
                <a:latin typeface="Calibri"/>
                <a:ea typeface="Calibri"/>
                <a:cs typeface="Calibri"/>
                <a:sym typeface="Calibri"/>
              </a:rPr>
              <a:t>Drier-than-average conditions persisted in the Gilbert Islands despite the recent rainfall events. As a result, primarily dry conditions continued across most of Kiribati (top right). Significant deficits were observed in the other Islands.</a:t>
            </a:r>
          </a:p>
          <a:p>
            <a:pPr marL="285750" lvl="0" indent="-285750" algn="just">
              <a:buClr>
                <a:schemeClr val="dk1"/>
              </a:buClr>
              <a:buSzPts val="1800"/>
              <a:buFont typeface="Calibri"/>
              <a:buChar char="-"/>
            </a:pPr>
            <a:endParaRPr lang="en-US" sz="700" dirty="0">
              <a:solidFill>
                <a:schemeClr val="dk1"/>
              </a:solidFill>
              <a:latin typeface="Calibri"/>
              <a:ea typeface="Calibri"/>
              <a:cs typeface="Calibri"/>
              <a:sym typeface="Calibri"/>
            </a:endParaRPr>
          </a:p>
          <a:p>
            <a:pPr marL="285750" lvl="0" indent="-285750" algn="just">
              <a:buClr>
                <a:schemeClr val="dk1"/>
              </a:buClr>
              <a:buSzPts val="1800"/>
              <a:buFont typeface="Calibri"/>
              <a:buChar char="-"/>
            </a:pPr>
            <a:r>
              <a:rPr lang="en-US" sz="1300" dirty="0">
                <a:solidFill>
                  <a:schemeClr val="dk1"/>
                </a:solidFill>
                <a:latin typeface="Calibri"/>
                <a:ea typeface="Calibri"/>
                <a:cs typeface="Calibri"/>
                <a:sym typeface="Calibri"/>
              </a:rPr>
              <a:t>Increased precipitation since early January initially diminished the 90-day cumulative deficits, and resulted into surplus at Kirakira.  A similar or larger magnitude surplus is also observed in other  Islands.</a:t>
            </a:r>
            <a:endParaRPr lang="en-US" sz="1300" dirty="0"/>
          </a:p>
        </p:txBody>
      </p:sp>
      <p:sp>
        <p:nvSpPr>
          <p:cNvPr id="12" name="Google Shape;231;p12">
            <a:extLst>
              <a:ext uri="{FF2B5EF4-FFF2-40B4-BE49-F238E27FC236}">
                <a16:creationId xmlns:a16="http://schemas.microsoft.com/office/drawing/2014/main" id="{02DCF96B-78FE-42E5-8375-175326BDE00F}"/>
              </a:ext>
            </a:extLst>
          </p:cNvPr>
          <p:cNvSpPr txBox="1"/>
          <p:nvPr/>
        </p:nvSpPr>
        <p:spPr>
          <a:xfrm>
            <a:off x="5146879" y="3152021"/>
            <a:ext cx="3722802" cy="507791"/>
          </a:xfrm>
          <a:prstGeom prst="rect">
            <a:avLst/>
          </a:prstGeom>
          <a:noFill/>
          <a:ln>
            <a:noFill/>
          </a:ln>
        </p:spPr>
        <p:txBody>
          <a:bodyPr spcFirstLastPara="1" wrap="square" lIns="91425" tIns="45700" rIns="91425" bIns="45700" anchor="t" anchorCtr="0">
            <a:spAutoFit/>
          </a:bodyPr>
          <a:lstStyle/>
          <a:p>
            <a:pPr lvl="0"/>
            <a:r>
              <a:rPr lang="en-US" sz="900" u="sng" dirty="0">
                <a:solidFill>
                  <a:schemeClr val="dk1"/>
                </a:solidFill>
                <a:latin typeface="Calibri"/>
                <a:ea typeface="Calibri"/>
                <a:cs typeface="Calibri"/>
                <a:sym typeface="Calibri"/>
                <a:hlinkClick r:id="rId4"/>
              </a:rPr>
              <a:t>https://www.cpc.ncep.noaa.gov/products/international/zz_CP_Islands/zz_CMORPH_ADJ_EOD/cmorph_90day_ptts_Tarawa_Kiribati.gif</a:t>
            </a:r>
            <a:endParaRPr lang="en-US" sz="900" u="sng" dirty="0">
              <a:solidFill>
                <a:schemeClr val="dk1"/>
              </a:solidFill>
              <a:latin typeface="Calibri"/>
              <a:ea typeface="Calibri"/>
              <a:cs typeface="Calibri"/>
              <a:sym typeface="Calibri"/>
            </a:endParaRPr>
          </a:p>
          <a:p>
            <a:pPr lvl="0"/>
            <a:endParaRPr lang="en-US" sz="900" u="sng" dirty="0">
              <a:solidFill>
                <a:schemeClr val="dk1"/>
              </a:solidFill>
              <a:latin typeface="Calibri"/>
              <a:ea typeface="Calibri"/>
              <a:cs typeface="Calibri"/>
              <a:sym typeface="Calibri"/>
            </a:endParaRPr>
          </a:p>
        </p:txBody>
      </p:sp>
      <p:sp>
        <p:nvSpPr>
          <p:cNvPr id="13" name="Google Shape;228;p12">
            <a:extLst>
              <a:ext uri="{FF2B5EF4-FFF2-40B4-BE49-F238E27FC236}">
                <a16:creationId xmlns:a16="http://schemas.microsoft.com/office/drawing/2014/main" id="{6227BFF5-7392-43DD-B5C7-E424C80302C6}"/>
              </a:ext>
            </a:extLst>
          </p:cNvPr>
          <p:cNvSpPr txBox="1"/>
          <p:nvPr/>
        </p:nvSpPr>
        <p:spPr>
          <a:xfrm>
            <a:off x="5275995" y="6422784"/>
            <a:ext cx="3842760" cy="369291"/>
          </a:xfrm>
          <a:prstGeom prst="rect">
            <a:avLst/>
          </a:prstGeom>
          <a:noFill/>
          <a:ln>
            <a:noFill/>
          </a:ln>
        </p:spPr>
        <p:txBody>
          <a:bodyPr spcFirstLastPara="1" wrap="square" lIns="91425" tIns="45700" rIns="91425" bIns="45700" anchor="t" anchorCtr="0">
            <a:spAutoFit/>
          </a:bodyPr>
          <a:lstStyle/>
          <a:p>
            <a:pPr lvl="0"/>
            <a:r>
              <a:rPr lang="en-US" sz="900" u="sng" dirty="0">
                <a:solidFill>
                  <a:schemeClr val="dk1"/>
                </a:solidFill>
                <a:latin typeface="Calibri"/>
                <a:ea typeface="Calibri"/>
                <a:cs typeface="Calibri"/>
                <a:sym typeface="Calibri"/>
                <a:hlinkClick r:id="rId5"/>
              </a:rPr>
              <a:t>https://www.cpc.ncep.noaa.gov/products/international/zz_CP_Islands/zz_CMORPH_ADJ_EOD/cmorph_90day_ptts_Kirakira_Solomons.gif</a:t>
            </a:r>
            <a:endParaRPr lang="en-US" sz="900" u="sng" dirty="0">
              <a:solidFill>
                <a:schemeClr val="dk1"/>
              </a:solidFill>
              <a:latin typeface="Calibri"/>
              <a:ea typeface="Calibri"/>
              <a:cs typeface="Calibri"/>
              <a:sym typeface="Calibri"/>
            </a:endParaRPr>
          </a:p>
        </p:txBody>
      </p:sp>
      <p:pic>
        <p:nvPicPr>
          <p:cNvPr id="231" name="Picture 230" descr="image.gif"/>
          <p:cNvPicPr>
            <a:picLocks noChangeAspect="1"/>
          </p:cNvPicPr>
          <p:nvPr/>
        </p:nvPicPr>
        <p:blipFill>
          <a:blip r:embed="rId6"/>
          <a:stretch>
            <a:fillRect/>
          </a:stretch>
        </p:blipFill>
        <p:spPr>
          <a:xfrm>
            <a:off x="502920" y="338328"/>
            <a:ext cx="3794760" cy="2953512"/>
          </a:xfrm>
          <a:prstGeom prst="rect">
            <a:avLst/>
          </a:prstGeom>
        </p:spPr>
      </p:pic>
      <p:pic>
        <p:nvPicPr>
          <p:cNvPr id="232" name="Picture 231" descr="image.gif"/>
          <p:cNvPicPr>
            <a:picLocks noChangeAspect="1"/>
          </p:cNvPicPr>
          <p:nvPr/>
        </p:nvPicPr>
        <p:blipFill>
          <a:blip r:embed="rId7"/>
          <a:stretch>
            <a:fillRect/>
          </a:stretch>
        </p:blipFill>
        <p:spPr>
          <a:xfrm>
            <a:off x="5074920" y="374904"/>
            <a:ext cx="3794760" cy="2953512"/>
          </a:xfrm>
          <a:prstGeom prst="rect">
            <a:avLst/>
          </a:prstGeom>
        </p:spPr>
      </p:pic>
      <p:pic>
        <p:nvPicPr>
          <p:cNvPr id="233" name="Picture 232" descr="image.gif"/>
          <p:cNvPicPr>
            <a:picLocks noChangeAspect="1"/>
          </p:cNvPicPr>
          <p:nvPr/>
        </p:nvPicPr>
        <p:blipFill>
          <a:blip r:embed="rId8"/>
          <a:stretch>
            <a:fillRect/>
          </a:stretch>
        </p:blipFill>
        <p:spPr>
          <a:xfrm>
            <a:off x="5074920" y="3566160"/>
            <a:ext cx="3794760" cy="2953512"/>
          </a:xfrm>
          <a:prstGeom prst="rect">
            <a:avLst/>
          </a:prstGeom>
        </p:spPr>
      </p:pic>
    </p:spTree>
    <p:extLst>
      <p:ext uri="{BB962C8B-B14F-4D97-AF65-F5344CB8AC3E}">
        <p14:creationId xmlns:p14="http://schemas.microsoft.com/office/powerpoint/2010/main" val="305769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0" y="-8157"/>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u="none" dirty="0">
                <a:solidFill>
                  <a:srgbClr val="0000FF"/>
                </a:solidFill>
                <a:latin typeface="Arial"/>
                <a:ea typeface="Arial"/>
                <a:cs typeface="Arial"/>
                <a:sym typeface="Arial"/>
              </a:rPr>
              <a:t>Past 30-day Rainfall Summary</a:t>
            </a:r>
            <a:endParaRPr dirty="0"/>
          </a:p>
        </p:txBody>
      </p:sp>
      <p:sp>
        <p:nvSpPr>
          <p:cNvPr id="197" name="Google Shape;197;p10"/>
          <p:cNvSpPr txBox="1"/>
          <p:nvPr/>
        </p:nvSpPr>
        <p:spPr>
          <a:xfrm>
            <a:off x="5093249" y="3173908"/>
            <a:ext cx="3769195" cy="415458"/>
          </a:xfrm>
          <a:prstGeom prst="rect">
            <a:avLst/>
          </a:prstGeom>
          <a:noFill/>
          <a:ln>
            <a:noFill/>
          </a:ln>
        </p:spPr>
        <p:txBody>
          <a:bodyPr spcFirstLastPara="1" wrap="square" lIns="91425" tIns="45700" rIns="91425" bIns="45700" anchor="t" anchorCtr="0">
            <a:spAutoFit/>
          </a:bodyPr>
          <a:lstStyle/>
          <a:p>
            <a:pPr lvl="0"/>
            <a:r>
              <a:rPr lang="en-US" sz="600" u="sng" dirty="0">
                <a:solidFill>
                  <a:schemeClr val="dk1"/>
                </a:solidFill>
                <a:latin typeface="Calibri"/>
                <a:ea typeface="Calibri"/>
                <a:cs typeface="Calibri"/>
                <a:sym typeface="Calibri"/>
                <a:hlinkClick r:id="rId3"/>
              </a:rPr>
              <a:t>https://ftp.cpc.ncep.noaa.gov/International/CP_Islands/CMORPH_ADJ_EOD/cmorph_30day_cpi_anom.png</a:t>
            </a:r>
            <a:endParaRPr lang="en-US" sz="600" u="sng" dirty="0">
              <a:solidFill>
                <a:schemeClr val="dk1"/>
              </a:solidFill>
              <a:latin typeface="Calibri"/>
              <a:ea typeface="Calibri"/>
              <a:cs typeface="Calibri"/>
              <a:sym typeface="Calibri"/>
            </a:endParaRPr>
          </a:p>
          <a:p>
            <a:pPr lvl="0"/>
            <a:r>
              <a:rPr lang="en-US" sz="600" u="sng" dirty="0">
                <a:solidFill>
                  <a:schemeClr val="dk1"/>
                </a:solidFill>
                <a:latin typeface="Calibri"/>
                <a:ea typeface="Calibri"/>
                <a:cs typeface="Calibri"/>
                <a:sym typeface="Calibri"/>
                <a:hlinkClick r:id="rId4"/>
              </a:rPr>
              <a:t>https://ftp.cpc.ncep.noaa.gov/International/MSWEPv2/CP_Islands/MSWEPv2_30day_cpi_anom.png</a:t>
            </a:r>
            <a:endParaRPr lang="en-US" sz="600" u="sng" dirty="0">
              <a:solidFill>
                <a:schemeClr val="dk1"/>
              </a:solidFill>
              <a:latin typeface="Calibri"/>
              <a:ea typeface="Calibri"/>
              <a:cs typeface="Calibri"/>
              <a:sym typeface="Calibri"/>
            </a:endParaRPr>
          </a:p>
          <a:p>
            <a:pPr lvl="0"/>
            <a:endParaRPr lang="en-US" sz="900" u="sng" dirty="0">
              <a:solidFill>
                <a:schemeClr val="dk1"/>
              </a:solidFill>
              <a:latin typeface="Calibri"/>
              <a:ea typeface="Calibri"/>
              <a:cs typeface="Calibri"/>
              <a:sym typeface="Calibri"/>
            </a:endParaRPr>
          </a:p>
        </p:txBody>
      </p:sp>
      <p:sp>
        <p:nvSpPr>
          <p:cNvPr id="198" name="Google Shape;198;p10"/>
          <p:cNvSpPr txBox="1"/>
          <p:nvPr/>
        </p:nvSpPr>
        <p:spPr>
          <a:xfrm>
            <a:off x="5093249" y="6318504"/>
            <a:ext cx="3929970" cy="276959"/>
          </a:xfrm>
          <a:prstGeom prst="rect">
            <a:avLst/>
          </a:prstGeom>
          <a:noFill/>
          <a:ln>
            <a:noFill/>
          </a:ln>
        </p:spPr>
        <p:txBody>
          <a:bodyPr spcFirstLastPara="1" wrap="square" lIns="91425" tIns="45700" rIns="91425" bIns="45700" anchor="t" anchorCtr="0">
            <a:spAutoFit/>
          </a:bodyPr>
          <a:lstStyle/>
          <a:p>
            <a:pPr lvl="0"/>
            <a:r>
              <a:rPr lang="en-US" sz="600" u="sng" dirty="0">
                <a:solidFill>
                  <a:schemeClr val="dk1"/>
                </a:solidFill>
                <a:latin typeface="Calibri"/>
                <a:ea typeface="Calibri"/>
                <a:cs typeface="Calibri"/>
                <a:sym typeface="Calibri"/>
                <a:hlinkClick r:id="rId5"/>
              </a:rPr>
              <a:t>https://ftp.cpc.ncep.noaa.gov/International/CP_Islands/CMORPH_ADJ_EOD/cmorph_30day_cpi_pnorm.png</a:t>
            </a:r>
            <a:endParaRPr lang="en-US" sz="600" u="sng" dirty="0">
              <a:solidFill>
                <a:schemeClr val="dk1"/>
              </a:solidFill>
              <a:latin typeface="Calibri"/>
              <a:ea typeface="Calibri"/>
              <a:cs typeface="Calibri"/>
              <a:sym typeface="Calibri"/>
            </a:endParaRPr>
          </a:p>
          <a:p>
            <a:pPr lvl="0"/>
            <a:r>
              <a:rPr lang="en-US" sz="600" u="sng" dirty="0">
                <a:solidFill>
                  <a:schemeClr val="dk1"/>
                </a:solidFill>
                <a:latin typeface="Calibri"/>
                <a:ea typeface="Calibri"/>
                <a:cs typeface="Calibri"/>
                <a:sym typeface="Calibri"/>
                <a:hlinkClick r:id="rId6"/>
              </a:rPr>
              <a:t>https://ftp.cpc.ncep.noaa.gov/International/MSWEPv2/CP_Islands/MSWEPv2_30day_cpi_pnorm.png</a:t>
            </a:r>
            <a:endParaRPr lang="en-US" sz="600" u="sng" dirty="0">
              <a:solidFill>
                <a:schemeClr val="dk1"/>
              </a:solidFill>
              <a:latin typeface="Calibri"/>
              <a:ea typeface="Calibri"/>
              <a:cs typeface="Calibri"/>
              <a:sym typeface="Calibri"/>
            </a:endParaRPr>
          </a:p>
        </p:txBody>
      </p:sp>
      <p:sp>
        <p:nvSpPr>
          <p:cNvPr id="203" name="Google Shape;203;p10"/>
          <p:cNvSpPr txBox="1"/>
          <p:nvPr/>
        </p:nvSpPr>
        <p:spPr>
          <a:xfrm>
            <a:off x="1501" y="1309224"/>
            <a:ext cx="4958847" cy="5401438"/>
          </a:xfrm>
          <a:prstGeom prst="rect">
            <a:avLst/>
          </a:prstGeom>
          <a:noFill/>
          <a:ln>
            <a:noFill/>
          </a:ln>
        </p:spPr>
        <p:txBody>
          <a:bodyPr spcFirstLastPara="1" wrap="square" lIns="91425" tIns="45700" rIns="91425" bIns="45700" anchor="t" anchorCtr="0">
            <a:spAutoFit/>
          </a:bodyPr>
          <a:lstStyle/>
          <a:p>
            <a:pPr marL="285750" lvl="0" indent="-285750" algn="just">
              <a:buClr>
                <a:schemeClr val="dk1"/>
              </a:buClr>
              <a:buSzPts val="1800"/>
              <a:buFont typeface="Calibri"/>
              <a:buChar char="-"/>
            </a:pPr>
            <a:r>
              <a:rPr lang="en-US" sz="1500" b="1" dirty="0">
                <a:solidFill>
                  <a:schemeClr val="dk1"/>
                </a:solidFill>
                <a:latin typeface="Calibri"/>
                <a:ea typeface="Calibri"/>
                <a:cs typeface="Calibri"/>
                <a:sym typeface="Calibri"/>
              </a:rPr>
              <a:t>Fiji</a:t>
            </a:r>
            <a:r>
              <a:rPr lang="en-US" sz="1500" dirty="0">
                <a:solidFill>
                  <a:schemeClr val="dk1"/>
                </a:solidFill>
                <a:latin typeface="Calibri"/>
                <a:ea typeface="Calibri"/>
                <a:cs typeface="Calibri"/>
                <a:sym typeface="Calibri"/>
              </a:rPr>
              <a:t>: </a:t>
            </a:r>
            <a:r>
              <a:rPr lang="en-US" sz="900" dirty="0">
                <a:solidFill>
                  <a:schemeClr val="dk1"/>
                </a:solidFill>
                <a:latin typeface="Calibri"/>
                <a:ea typeface="Calibri"/>
                <a:cs typeface="Calibri"/>
                <a:sym typeface="Calibri"/>
              </a:rPr>
              <a:t>Climatologically, median monthly precipitation contributes 15–20% of the annual total at most places in February. During the past 30-day period, Fiji experienced notable rainfall surpluses, primarily driven by persistent precipitation between late January and early February. A subsequent lull in rainfall moderated these surpluses toward the latter part of the period. CMORPH satellite-derived precipitation interpolated to station locations indicates that much of Viti Levu and Vanua Levu recorded cumulative surpluses ranging from approximately 70 to 100 mm. In contrast, renewed deficits emerged across the northwestern, eastern, and southern  regions following the recent break in rainfall, with mild deficits of roughly 50–100 mm evident over the eastern islands. Overall, the main Islands of Fiji received approximately 80–120% of their climatological monthly mean rainfall during the period.</a:t>
            </a:r>
          </a:p>
          <a:p>
            <a:pPr marL="285750" lvl="0" indent="-285750" algn="just">
              <a:buClr>
                <a:schemeClr val="dk1"/>
              </a:buClr>
              <a:buSzPts val="1800"/>
              <a:buFont typeface="Calibri"/>
              <a:buChar char="-"/>
            </a:pPr>
            <a:r>
              <a:rPr lang="en-US" sz="1500" b="1" dirty="0">
                <a:solidFill>
                  <a:schemeClr val="dk1"/>
                </a:solidFill>
                <a:latin typeface="Calibri"/>
                <a:ea typeface="Calibri"/>
                <a:cs typeface="Calibri"/>
                <a:sym typeface="Calibri"/>
              </a:rPr>
              <a:t>Kiribati</a:t>
            </a:r>
            <a:r>
              <a:rPr lang="en-US" sz="1500" dirty="0">
                <a:solidFill>
                  <a:schemeClr val="dk1"/>
                </a:solidFill>
                <a:latin typeface="Calibri"/>
                <a:ea typeface="Calibri"/>
                <a:cs typeface="Calibri"/>
                <a:sym typeface="Calibri"/>
              </a:rPr>
              <a:t>: </a:t>
            </a:r>
            <a:r>
              <a:rPr lang="en-US" sz="900" dirty="0">
                <a:solidFill>
                  <a:schemeClr val="dk1"/>
                </a:solidFill>
                <a:latin typeface="Calibri"/>
                <a:ea typeface="Calibri"/>
                <a:cs typeface="Calibri"/>
                <a:sym typeface="Calibri"/>
              </a:rPr>
              <a:t>Climatologically, the monthly median rainfall for February contributes 11–15% over Gilbert and Phoenix Islands, while the Line Islands receive more than 20% of the annual total.  Over the past 30-day period, CMORPH satellite-derived precipitation estimates indicate that some stations across the Gilbert and Line Islands recorded cumulative rainfall surplus ranging from approximately 10 to 80 mm. In contrast, shortfalls of up to 80 mm persist at Beru and Canton in the Gilbert and Phoenix Islands. With recent rainfall increase, deficits are reducing in much of Kiribati.</a:t>
            </a:r>
          </a:p>
          <a:p>
            <a:pPr marL="285750" lvl="0" indent="-285750" algn="just">
              <a:buClr>
                <a:schemeClr val="dk1"/>
              </a:buClr>
              <a:buSzPts val="1800"/>
              <a:buFont typeface="Calibri"/>
              <a:buChar char="-"/>
            </a:pPr>
            <a:r>
              <a:rPr lang="en-US" sz="1500" b="1" dirty="0">
                <a:solidFill>
                  <a:schemeClr val="dk1"/>
                </a:solidFill>
                <a:latin typeface="Calibri"/>
                <a:ea typeface="Calibri"/>
                <a:cs typeface="Calibri"/>
                <a:sym typeface="Calibri"/>
              </a:rPr>
              <a:t>Papua New Guinea</a:t>
            </a:r>
            <a:r>
              <a:rPr lang="en-US" sz="1500" dirty="0">
                <a:solidFill>
                  <a:schemeClr val="dk1"/>
                </a:solidFill>
                <a:latin typeface="Calibri"/>
                <a:ea typeface="Calibri"/>
                <a:cs typeface="Calibri"/>
                <a:sym typeface="Calibri"/>
              </a:rPr>
              <a:t>: </a:t>
            </a:r>
            <a:r>
              <a:rPr lang="en-US" sz="900" b="0" i="0" dirty="0">
                <a:solidFill>
                  <a:srgbClr val="000000"/>
                </a:solidFill>
                <a:effectLst/>
                <a:latin typeface="Calibri" panose="020F0502020204030204" pitchFamily="34" charset="0"/>
              </a:rPr>
              <a:t>Climatologically, February contributes only 3–7% of annual rainfall in the New Britain, 9–11% across the central highlands, and 13-20% in the southwestern and eastern provinces. Over the past 30 days, cumulative deficits persisted in Morobe, Madang, and the Southern and Western Highlands of Papua New Guinea. According to time-series analysis derived from the CMORPH satellite dataset, cumulative anomalies remained positive in the eastern highlands and the East Spik. On the other hand, drier-than-average conditions persisted at many locations, including Western Highlands (e.g., Mount Hagen) and Madang. In terms of climatological percentages, South Western Papua New Guinea received about 25–80% of its long-term average rainfall</a:t>
            </a:r>
            <a:r>
              <a:rPr lang="en-US" sz="900" dirty="0">
                <a:solidFill>
                  <a:schemeClr val="dk1"/>
                </a:solidFill>
                <a:latin typeface="Calibri"/>
                <a:ea typeface="Calibri"/>
                <a:cs typeface="Calibri"/>
                <a:sym typeface="Calibri"/>
              </a:rPr>
              <a:t>.</a:t>
            </a:r>
          </a:p>
          <a:p>
            <a:pPr marL="285750" lvl="0" indent="-285750" algn="just">
              <a:buClr>
                <a:schemeClr val="dk1"/>
              </a:buClr>
              <a:buSzPts val="1800"/>
              <a:buFont typeface="Calibri"/>
              <a:buChar char="-"/>
            </a:pPr>
            <a:r>
              <a:rPr lang="en-US" sz="1500" b="1" dirty="0">
                <a:solidFill>
                  <a:schemeClr val="dk1"/>
                </a:solidFill>
                <a:latin typeface="Calibri"/>
                <a:ea typeface="Calibri"/>
                <a:cs typeface="Calibri"/>
                <a:sym typeface="Calibri"/>
              </a:rPr>
              <a:t>Solomon Islands</a:t>
            </a:r>
            <a:r>
              <a:rPr lang="en-US" sz="1500" dirty="0">
                <a:solidFill>
                  <a:schemeClr val="dk1"/>
                </a:solidFill>
                <a:latin typeface="Calibri"/>
                <a:ea typeface="Calibri"/>
                <a:cs typeface="Calibri"/>
                <a:sym typeface="Calibri"/>
              </a:rPr>
              <a:t>:</a:t>
            </a:r>
            <a:r>
              <a:rPr lang="en-US" sz="950" dirty="0">
                <a:solidFill>
                  <a:schemeClr val="dk1"/>
                </a:solidFill>
                <a:latin typeface="Calibri"/>
                <a:ea typeface="Calibri"/>
                <a:cs typeface="Calibri"/>
                <a:sym typeface="Calibri"/>
              </a:rPr>
              <a:t> </a:t>
            </a:r>
            <a:r>
              <a:rPr lang="en-US" sz="900" b="0" i="0" dirty="0">
                <a:solidFill>
                  <a:srgbClr val="000000"/>
                </a:solidFill>
                <a:effectLst/>
                <a:latin typeface="Calibri" panose="020F0502020204030204" pitchFamily="34" charset="0"/>
              </a:rPr>
              <a:t>Climatologically, this period accounts for 9–15% of annual rainfall in the Solomon Islands. Due to ongoing rainfall, most of the Solomon Islands recorded rainfall surpluses over the past 30 days. According to time-series analysis of CMORPH satellite data, locations in the Western (Gizo), New Georgia (e.g., Munda), and Guadalcanal (e.g., Honiara) recorded cumulative surpluses exceeding 250 mm above average. The lowest surplus of 105 mm above-average was recorded at </a:t>
            </a:r>
            <a:r>
              <a:rPr lang="en-US" sz="900" b="0" i="0" dirty="0" err="1">
                <a:solidFill>
                  <a:srgbClr val="000000"/>
                </a:solidFill>
                <a:effectLst/>
                <a:latin typeface="Calibri" panose="020F0502020204030204" pitchFamily="34" charset="0"/>
              </a:rPr>
              <a:t>KiraKira</a:t>
            </a:r>
            <a:r>
              <a:rPr lang="en-US" sz="900" b="0" i="0" dirty="0">
                <a:solidFill>
                  <a:srgbClr val="000000"/>
                </a:solidFill>
                <a:effectLst/>
                <a:latin typeface="Calibri" panose="020F0502020204030204" pitchFamily="34" charset="0"/>
              </a:rPr>
              <a:t>. Overall, the central islands received more than 200% of their long-term average rainfall.</a:t>
            </a:r>
            <a:endParaRPr lang="en-US" sz="700" dirty="0">
              <a:solidFill>
                <a:schemeClr val="dk1"/>
              </a:solidFill>
              <a:latin typeface="Calibri"/>
              <a:ea typeface="Calibri"/>
              <a:cs typeface="Calibri"/>
              <a:sym typeface="Calibri"/>
            </a:endParaRPr>
          </a:p>
          <a:p>
            <a:pPr marL="285750" indent="-285750" algn="just">
              <a:buClr>
                <a:schemeClr val="dk1"/>
              </a:buClr>
              <a:buSzPts val="1800"/>
              <a:buFont typeface="Calibri"/>
              <a:buChar char="-"/>
            </a:pPr>
            <a:r>
              <a:rPr lang="en-US" sz="1500" b="1" dirty="0">
                <a:solidFill>
                  <a:schemeClr val="dk1"/>
                </a:solidFill>
                <a:latin typeface="Calibri"/>
                <a:ea typeface="Calibri"/>
                <a:cs typeface="Calibri"/>
                <a:sym typeface="Calibri"/>
              </a:rPr>
              <a:t>Vanuatu</a:t>
            </a:r>
            <a:r>
              <a:rPr lang="en-US" dirty="0"/>
              <a:t> </a:t>
            </a:r>
            <a:r>
              <a:rPr lang="en-US" sz="900" dirty="0">
                <a:solidFill>
                  <a:schemeClr val="dk1"/>
                </a:solidFill>
                <a:latin typeface="Calibri"/>
                <a:ea typeface="Calibri"/>
                <a:cs typeface="Calibri"/>
                <a:sym typeface="Calibri"/>
              </a:rPr>
              <a:t>Over the past 30 days, the magnitude of surpluses of precipitation decreased to less than 140 mm (above average) in the central regions, including </a:t>
            </a:r>
            <a:r>
              <a:rPr lang="en-US" sz="900" dirty="0" err="1">
                <a:solidFill>
                  <a:schemeClr val="dk1"/>
                </a:solidFill>
                <a:latin typeface="Calibri"/>
                <a:ea typeface="Calibri"/>
                <a:cs typeface="Calibri"/>
                <a:sym typeface="Calibri"/>
              </a:rPr>
              <a:t>Sanma</a:t>
            </a:r>
            <a:r>
              <a:rPr lang="en-US" sz="900" dirty="0">
                <a:solidFill>
                  <a:schemeClr val="dk1"/>
                </a:solidFill>
                <a:latin typeface="Calibri"/>
                <a:ea typeface="Calibri"/>
                <a:cs typeface="Calibri"/>
                <a:sym typeface="Calibri"/>
              </a:rPr>
              <a:t> and </a:t>
            </a:r>
            <a:r>
              <a:rPr lang="en-US" sz="900" dirty="0" err="1">
                <a:solidFill>
                  <a:schemeClr val="dk1"/>
                </a:solidFill>
                <a:latin typeface="Calibri"/>
                <a:ea typeface="Calibri"/>
                <a:cs typeface="Calibri"/>
                <a:sym typeface="Calibri"/>
              </a:rPr>
              <a:t>Malampa</a:t>
            </a:r>
            <a:r>
              <a:rPr lang="en-US" sz="900" dirty="0">
                <a:solidFill>
                  <a:schemeClr val="dk1"/>
                </a:solidFill>
                <a:latin typeface="Calibri"/>
                <a:ea typeface="Calibri"/>
                <a:cs typeface="Calibri"/>
                <a:sym typeface="Calibri"/>
              </a:rPr>
              <a:t>.</a:t>
            </a:r>
            <a:endParaRPr lang="en-US" sz="900" dirty="0"/>
          </a:p>
        </p:txBody>
      </p:sp>
      <p:sp>
        <p:nvSpPr>
          <p:cNvPr id="9" name="Google Shape;200;p10"/>
          <p:cNvSpPr txBox="1"/>
          <p:nvPr/>
        </p:nvSpPr>
        <p:spPr>
          <a:xfrm>
            <a:off x="360549" y="640963"/>
            <a:ext cx="421145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30-day rainfall anomaly (mm, top) and </a:t>
            </a: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30-day percent of normal (%, bottom)</a:t>
            </a:r>
            <a:endParaRPr sz="1800" dirty="0">
              <a:solidFill>
                <a:schemeClr val="dk1"/>
              </a:solidFill>
              <a:latin typeface="Calibri"/>
              <a:ea typeface="Calibri"/>
              <a:cs typeface="Calibri"/>
              <a:sym typeface="Calibri"/>
            </a:endParaRPr>
          </a:p>
        </p:txBody>
      </p:sp>
      <p:pic>
        <p:nvPicPr>
          <p:cNvPr id="204" name="Picture 203" descr="image.png"/>
          <p:cNvPicPr>
            <a:picLocks noChangeAspect="1"/>
          </p:cNvPicPr>
          <p:nvPr/>
        </p:nvPicPr>
        <p:blipFill>
          <a:blip r:embed="rId7"/>
          <a:stretch>
            <a:fillRect/>
          </a:stretch>
        </p:blipFill>
        <p:spPr>
          <a:xfrm>
            <a:off x="4946904" y="558724"/>
            <a:ext cx="3995928" cy="2615184"/>
          </a:xfrm>
          <a:prstGeom prst="rect">
            <a:avLst/>
          </a:prstGeom>
        </p:spPr>
      </p:pic>
      <p:pic>
        <p:nvPicPr>
          <p:cNvPr id="205" name="Picture 204" descr="image.png"/>
          <p:cNvPicPr>
            <a:picLocks noChangeAspect="1"/>
          </p:cNvPicPr>
          <p:nvPr/>
        </p:nvPicPr>
        <p:blipFill>
          <a:blip r:embed="rId8"/>
          <a:stretch>
            <a:fillRect/>
          </a:stretch>
        </p:blipFill>
        <p:spPr>
          <a:xfrm>
            <a:off x="4946904" y="3465576"/>
            <a:ext cx="3995928" cy="2615184"/>
          </a:xfrm>
          <a:prstGeom prst="rect">
            <a:avLst/>
          </a:prstGeom>
        </p:spPr>
      </p:pic>
    </p:spTree>
    <p:extLst>
      <p:ext uri="{BB962C8B-B14F-4D97-AF65-F5344CB8AC3E}">
        <p14:creationId xmlns:p14="http://schemas.microsoft.com/office/powerpoint/2010/main" val="229699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9" name="Google Shape;159;p7"/>
          <p:cNvSpPr txBox="1"/>
          <p:nvPr/>
        </p:nvSpPr>
        <p:spPr>
          <a:xfrm>
            <a:off x="5006513" y="6344238"/>
            <a:ext cx="4165931" cy="430847"/>
          </a:xfrm>
          <a:prstGeom prst="rect">
            <a:avLst/>
          </a:prstGeom>
          <a:noFill/>
          <a:ln>
            <a:noFill/>
          </a:ln>
        </p:spPr>
        <p:txBody>
          <a:bodyPr spcFirstLastPara="1" wrap="square" lIns="91425" tIns="45700" rIns="91425" bIns="45700" anchor="t" anchorCtr="0">
            <a:spAutoFit/>
          </a:bodyPr>
          <a:lstStyle/>
          <a:p>
            <a:pPr lvl="0"/>
            <a:r>
              <a:rPr lang="en-US" sz="700" u="sng" dirty="0">
                <a:solidFill>
                  <a:schemeClr val="dk1"/>
                </a:solidFill>
                <a:latin typeface="Calibri"/>
                <a:ea typeface="Calibri"/>
                <a:cs typeface="Calibri"/>
                <a:sym typeface="Calibri"/>
                <a:hlinkClick r:id="rId3"/>
              </a:rPr>
              <a:t>https://ftp.cpc.ncep.noaa.gov/International/CP_Islands/CMORPH_ADJ_EOD/cmorph_7day_cpi_anom.png</a:t>
            </a:r>
            <a:endParaRPr lang="en-US" sz="700" u="sng" dirty="0">
              <a:solidFill>
                <a:schemeClr val="dk1"/>
              </a:solidFill>
              <a:latin typeface="Calibri"/>
              <a:ea typeface="Calibri"/>
              <a:cs typeface="Calibri"/>
              <a:sym typeface="Calibri"/>
            </a:endParaRPr>
          </a:p>
          <a:p>
            <a:pPr lvl="0"/>
            <a:r>
              <a:rPr lang="en-US" sz="700" u="sng" dirty="0">
                <a:solidFill>
                  <a:schemeClr val="dk1"/>
                </a:solidFill>
                <a:latin typeface="Calibri"/>
                <a:ea typeface="Calibri"/>
                <a:cs typeface="Calibri"/>
                <a:sym typeface="Calibri"/>
                <a:hlinkClick r:id="rId4"/>
              </a:rPr>
              <a:t>https://ftp.cpc.ncep.noaa.gov/International/MSWEPv2/CP_Islands/MSWEPv2_7day_cpi_anom.png</a:t>
            </a:r>
            <a:endParaRPr lang="en-US" sz="700" u="sng" dirty="0">
              <a:solidFill>
                <a:schemeClr val="dk1"/>
              </a:solidFill>
              <a:latin typeface="Calibri"/>
              <a:ea typeface="Calibri"/>
              <a:cs typeface="Calibri"/>
              <a:sym typeface="Calibri"/>
            </a:endParaRPr>
          </a:p>
          <a:p>
            <a:pPr lvl="0"/>
            <a:endParaRPr lang="en-US" sz="800" u="sng" dirty="0">
              <a:solidFill>
                <a:schemeClr val="dk1"/>
              </a:solidFill>
              <a:latin typeface="Calibri"/>
              <a:ea typeface="Calibri"/>
              <a:cs typeface="Calibri"/>
              <a:sym typeface="Calibri"/>
            </a:endParaRPr>
          </a:p>
        </p:txBody>
      </p:sp>
      <p:sp>
        <p:nvSpPr>
          <p:cNvPr id="158" name="Google Shape;158;p7"/>
          <p:cNvSpPr txBox="1"/>
          <p:nvPr/>
        </p:nvSpPr>
        <p:spPr>
          <a:xfrm>
            <a:off x="5082300" y="3225794"/>
            <a:ext cx="3988548" cy="307736"/>
          </a:xfrm>
          <a:prstGeom prst="rect">
            <a:avLst/>
          </a:prstGeom>
          <a:noFill/>
          <a:ln>
            <a:noFill/>
          </a:ln>
        </p:spPr>
        <p:txBody>
          <a:bodyPr spcFirstLastPara="1" wrap="square" lIns="91425" tIns="45700" rIns="91425" bIns="45700" anchor="t" anchorCtr="0">
            <a:spAutoFit/>
          </a:bodyPr>
          <a:lstStyle/>
          <a:p>
            <a:pPr lvl="0"/>
            <a:r>
              <a:rPr lang="en-US" sz="700" u="sng" dirty="0">
                <a:solidFill>
                  <a:schemeClr val="dk1"/>
                </a:solidFill>
                <a:latin typeface="Calibri"/>
                <a:ea typeface="Calibri"/>
                <a:cs typeface="Calibri"/>
                <a:sym typeface="Calibri"/>
                <a:hlinkClick r:id="rId5"/>
              </a:rPr>
              <a:t>https://ftp.cpc.ncep.noaa.gov/International/CP_Islands/CMORPH_ADJ_EOD/cmorph_7day_cpi_obs.png</a:t>
            </a:r>
            <a:endParaRPr lang="en-US" sz="700" u="sng" dirty="0">
              <a:solidFill>
                <a:schemeClr val="dk1"/>
              </a:solidFill>
              <a:latin typeface="Calibri"/>
              <a:ea typeface="Calibri"/>
              <a:cs typeface="Calibri"/>
              <a:sym typeface="Calibri"/>
            </a:endParaRPr>
          </a:p>
          <a:p>
            <a:pPr lvl="0"/>
            <a:r>
              <a:rPr lang="en-US" sz="700" u="sng" dirty="0">
                <a:solidFill>
                  <a:schemeClr val="dk1"/>
                </a:solidFill>
                <a:latin typeface="Calibri"/>
                <a:ea typeface="Calibri"/>
                <a:cs typeface="Calibri"/>
                <a:sym typeface="Calibri"/>
                <a:hlinkClick r:id="rId6"/>
              </a:rPr>
              <a:t>https://ftp.cpc.ncep.noaa.gov/International/MSWEPv2/CP_Islands/MSWEPv2_7day_cpi_obs.png</a:t>
            </a:r>
            <a:endParaRPr lang="en-US" sz="700" u="sng" dirty="0">
              <a:solidFill>
                <a:schemeClr val="dk1"/>
              </a:solidFill>
              <a:latin typeface="Calibri"/>
              <a:ea typeface="Calibri"/>
              <a:cs typeface="Calibri"/>
              <a:sym typeface="Calibri"/>
            </a:endParaRPr>
          </a:p>
        </p:txBody>
      </p:sp>
      <p:sp>
        <p:nvSpPr>
          <p:cNvPr id="156" name="Google Shape;156;p7"/>
          <p:cNvSpPr txBox="1"/>
          <p:nvPr/>
        </p:nvSpPr>
        <p:spPr>
          <a:xfrm>
            <a:off x="25666" y="-39845"/>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u="none" dirty="0">
                <a:solidFill>
                  <a:srgbClr val="0000FF"/>
                </a:solidFill>
                <a:latin typeface="Arial"/>
                <a:ea typeface="Arial"/>
                <a:cs typeface="Arial"/>
                <a:sym typeface="Arial"/>
              </a:rPr>
              <a:t>Past 7-day Rainfall Summary</a:t>
            </a:r>
            <a:endParaRPr dirty="0"/>
          </a:p>
        </p:txBody>
      </p:sp>
      <p:sp>
        <p:nvSpPr>
          <p:cNvPr id="9" name="Google Shape;200;p10"/>
          <p:cNvSpPr txBox="1"/>
          <p:nvPr/>
        </p:nvSpPr>
        <p:spPr>
          <a:xfrm>
            <a:off x="268334" y="544930"/>
            <a:ext cx="421145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7-day rainfall total (mm, top) and </a:t>
            </a: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7-day rainfall anomaly (%, bottom)</a:t>
            </a:r>
            <a:endParaRPr sz="1800" dirty="0">
              <a:solidFill>
                <a:schemeClr val="dk1"/>
              </a:solidFill>
              <a:latin typeface="Calibri"/>
              <a:ea typeface="Calibri"/>
              <a:cs typeface="Calibri"/>
              <a:sym typeface="Calibri"/>
            </a:endParaRPr>
          </a:p>
        </p:txBody>
      </p:sp>
      <p:sp>
        <p:nvSpPr>
          <p:cNvPr id="10" name="Google Shape;164;p7">
            <a:extLst>
              <a:ext uri="{FF2B5EF4-FFF2-40B4-BE49-F238E27FC236}">
                <a16:creationId xmlns:a16="http://schemas.microsoft.com/office/drawing/2014/main" id="{07A58496-F62F-4423-931B-BC5627D36605}"/>
              </a:ext>
            </a:extLst>
          </p:cNvPr>
          <p:cNvSpPr txBox="1"/>
          <p:nvPr/>
        </p:nvSpPr>
        <p:spPr>
          <a:xfrm>
            <a:off x="25666" y="1300230"/>
            <a:ext cx="4889351" cy="5139828"/>
          </a:xfrm>
          <a:prstGeom prst="rect">
            <a:avLst/>
          </a:prstGeom>
          <a:noFill/>
          <a:ln>
            <a:noFill/>
          </a:ln>
        </p:spPr>
        <p:txBody>
          <a:bodyPr spcFirstLastPara="1" wrap="square" lIns="91425" tIns="45700" rIns="91425" bIns="45700" anchor="t" anchorCtr="0">
            <a:spAutoFit/>
          </a:bodyPr>
          <a:lstStyle/>
          <a:p>
            <a:pPr marL="285750" indent="-285750" algn="just">
              <a:buFont typeface="Arial" panose="020B0604020202020204" pitchFamily="34" charset="0"/>
              <a:buChar char="•"/>
            </a:pPr>
            <a:r>
              <a:rPr lang="en-US" sz="1800" b="1" dirty="0">
                <a:latin typeface="Calibri" panose="020F0502020204030204" pitchFamily="34" charset="0"/>
                <a:cs typeface="Calibri" panose="020F0502020204030204" pitchFamily="34" charset="0"/>
              </a:rPr>
              <a:t>Fiji:</a:t>
            </a:r>
            <a:r>
              <a:rPr lang="en-US" sz="11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Light to moderate rainfall was observed across Fiji, with infrared imagery showing several moderately intense systems approaching early last week. Despite this, all Islands now exhibit slight precipitation deficits of 10–50 mm, with the largest deficit over Vanua Levu, as indicated by both CMORPH and MSWEP analyses.</a:t>
            </a:r>
          </a:p>
          <a:p>
            <a:pPr marL="285750" indent="-285750" algn="just">
              <a:buFont typeface="Arial" panose="020B0604020202020204" pitchFamily="34" charset="0"/>
              <a:buChar char="•"/>
            </a:pPr>
            <a:r>
              <a:rPr lang="en-US" sz="1800" b="1" dirty="0">
                <a:latin typeface="Calibri" panose="020F0502020204030204" pitchFamily="34" charset="0"/>
                <a:cs typeface="Calibri" panose="020F0502020204030204" pitchFamily="34" charset="0"/>
              </a:rPr>
              <a:t>Kiribati</a:t>
            </a:r>
            <a:r>
              <a:rPr lang="en-US" sz="18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a:t>
            </a:r>
            <a:r>
              <a:rPr lang="en-US" sz="1200" b="0" i="0" dirty="0">
                <a:solidFill>
                  <a:srgbClr val="000000"/>
                </a:solidFill>
                <a:effectLst/>
                <a:latin typeface="Calibri" panose="020F0502020204030204" pitchFamily="34" charset="0"/>
              </a:rPr>
              <a:t>Last week, the northern Gilbert Islands received moderate rainfall from several scattered, short-lived storms during 10</a:t>
            </a:r>
            <a:r>
              <a:rPr lang="en-US" sz="1200" b="0" i="0" baseline="30000" dirty="0">
                <a:solidFill>
                  <a:srgbClr val="000000"/>
                </a:solidFill>
                <a:effectLst/>
                <a:latin typeface="Calibri" panose="020F0502020204030204" pitchFamily="34" charset="0"/>
              </a:rPr>
              <a:t>th</a:t>
            </a:r>
            <a:r>
              <a:rPr lang="en-US" sz="1200" b="0" i="0" dirty="0">
                <a:solidFill>
                  <a:srgbClr val="000000"/>
                </a:solidFill>
                <a:effectLst/>
                <a:latin typeface="Calibri" panose="020F0502020204030204" pitchFamily="34" charset="0"/>
              </a:rPr>
              <a:t> of January, after that, mostly clear skies prevailed across the rest of Kiribati. CMORPH and MSWEP analyses indicate that northern Kiribati and the Line Islands received above-average rainfall, resulting in a surplus of 25–100 mm across the regions</a:t>
            </a:r>
            <a:r>
              <a:rPr lang="en-US" sz="1200" dirty="0">
                <a:latin typeface="Calibri" panose="020F0502020204030204" pitchFamily="34" charset="0"/>
                <a:cs typeface="Calibri" panose="020F0502020204030204" pitchFamily="34" charset="0"/>
              </a:rPr>
              <a:t>.</a:t>
            </a:r>
            <a:endParaRPr lang="en-US" sz="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800" b="1" dirty="0">
                <a:latin typeface="Calibri" panose="020F0502020204030204" pitchFamily="34" charset="0"/>
                <a:cs typeface="Calibri" panose="020F0502020204030204" pitchFamily="34" charset="0"/>
              </a:rPr>
              <a:t>Papua New Guinea</a:t>
            </a:r>
            <a:r>
              <a:rPr lang="en-US" sz="18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Late in the week, several intense storms developed over northern, southern, and eastern PNG, producing heavy rainfall of up to 200 mm across the northern and localized regions of gulf area in southern PNG. New Ireland and New Britain also experienced moderate precipitation. CMORPH satellite estimates indicate weekly rainfall deficits exceeding 50 mm in southwestern areas, with localized regions experiencing even larger shortfalls.</a:t>
            </a:r>
          </a:p>
          <a:p>
            <a:pPr marL="285750" indent="-285750" algn="just">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800" b="1" dirty="0">
                <a:latin typeface="Calibri" panose="020F0502020204030204" pitchFamily="34" charset="0"/>
                <a:cs typeface="Calibri" panose="020F0502020204030204" pitchFamily="34" charset="0"/>
              </a:rPr>
              <a:t>Solomon Islands</a:t>
            </a:r>
            <a:r>
              <a:rPr lang="en-US" sz="13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Mid-week storms passed over the southern Solomon Islands, bringing moderate rainfall exceeding 25 mm to San Cristobal, Malaita, and Guadalcanal, according to CMORPH and MSWEP estimates. Moderate rainfall in the northwestern islands led to drier conditions, with deficits of 10–50 mm.</a:t>
            </a:r>
          </a:p>
          <a:p>
            <a:pPr marL="285750" indent="-285750" algn="just">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p:txBody>
      </p:sp>
      <p:pic>
        <p:nvPicPr>
          <p:cNvPr id="160" name="Picture 159" descr="image.png"/>
          <p:cNvPicPr>
            <a:picLocks noChangeAspect="1"/>
          </p:cNvPicPr>
          <p:nvPr/>
        </p:nvPicPr>
        <p:blipFill>
          <a:blip r:embed="rId7"/>
          <a:stretch>
            <a:fillRect/>
          </a:stretch>
        </p:blipFill>
        <p:spPr>
          <a:xfrm>
            <a:off x="4983480" y="576072"/>
            <a:ext cx="4087368" cy="2615184"/>
          </a:xfrm>
          <a:prstGeom prst="rect">
            <a:avLst/>
          </a:prstGeom>
        </p:spPr>
      </p:pic>
      <p:pic>
        <p:nvPicPr>
          <p:cNvPr id="161" name="Picture 160" descr="image.png"/>
          <p:cNvPicPr>
            <a:picLocks noChangeAspect="1"/>
          </p:cNvPicPr>
          <p:nvPr/>
        </p:nvPicPr>
        <p:blipFill>
          <a:blip r:embed="rId8"/>
          <a:stretch>
            <a:fillRect/>
          </a:stretch>
        </p:blipFill>
        <p:spPr>
          <a:xfrm>
            <a:off x="4983480" y="3639312"/>
            <a:ext cx="4087368" cy="2615184"/>
          </a:xfrm>
          <a:prstGeom prst="rect">
            <a:avLst/>
          </a:prstGeom>
        </p:spPr>
      </p:pic>
    </p:spTree>
    <p:extLst>
      <p:ext uri="{BB962C8B-B14F-4D97-AF65-F5344CB8AC3E}">
        <p14:creationId xmlns:p14="http://schemas.microsoft.com/office/powerpoint/2010/main" val="80915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0" y="-27280"/>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u="none">
                <a:solidFill>
                  <a:srgbClr val="0000FF"/>
                </a:solidFill>
                <a:latin typeface="Arial"/>
                <a:ea typeface="Arial"/>
                <a:cs typeface="Arial"/>
                <a:sym typeface="Arial"/>
              </a:rPr>
              <a:t>7-day Maximum Temperature</a:t>
            </a:r>
            <a:endParaRPr/>
          </a:p>
        </p:txBody>
      </p:sp>
      <p:sp>
        <p:nvSpPr>
          <p:cNvPr id="186" name="Google Shape;186;p9"/>
          <p:cNvSpPr txBox="1"/>
          <p:nvPr/>
        </p:nvSpPr>
        <p:spPr>
          <a:xfrm>
            <a:off x="4763433" y="6327648"/>
            <a:ext cx="4514035"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Calibri"/>
                <a:ea typeface="Calibri"/>
                <a:cs typeface="Calibri"/>
                <a:sym typeface="Calibri"/>
                <a:hlinkClick r:id="rId3"/>
              </a:rPr>
              <a:t>https://ftp.cpc.ncep.noaa.gov/International/CDAS_T2max_T2min/T2max/7day/cdas_7day_cpi_Tmax2m_anom.png</a:t>
            </a:r>
            <a:endParaRPr lang="en-US" sz="10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sp>
        <p:nvSpPr>
          <p:cNvPr id="187" name="Google Shape;187;p9"/>
          <p:cNvSpPr txBox="1"/>
          <p:nvPr/>
        </p:nvSpPr>
        <p:spPr>
          <a:xfrm>
            <a:off x="387388" y="3216769"/>
            <a:ext cx="428696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Calibri"/>
                <a:ea typeface="Calibri"/>
                <a:cs typeface="Calibri"/>
                <a:sym typeface="Calibri"/>
                <a:hlinkClick r:id="rId4"/>
              </a:rPr>
              <a:t>https://ftp.cpc.ncep.noaa.gov/International/CDAS_T2max_T2min/T2max/7day/cdas_7day_cpi_Tmax2m_obs.png</a:t>
            </a:r>
            <a:endParaRPr lang="en-US" sz="10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sp>
        <p:nvSpPr>
          <p:cNvPr id="189" name="Google Shape;189;p9"/>
          <p:cNvSpPr txBox="1"/>
          <p:nvPr/>
        </p:nvSpPr>
        <p:spPr>
          <a:xfrm>
            <a:off x="81534" y="4120363"/>
            <a:ext cx="4591050" cy="1923563"/>
          </a:xfrm>
          <a:prstGeom prst="rect">
            <a:avLst/>
          </a:prstGeom>
          <a:noFill/>
          <a:ln>
            <a:noFill/>
          </a:ln>
        </p:spPr>
        <p:txBody>
          <a:bodyPr spcFirstLastPara="1" wrap="square" lIns="91425" tIns="45700" rIns="91425" bIns="45700" anchor="t" anchorCtr="0">
            <a:spAutoFit/>
          </a:bodyPr>
          <a:lstStyle/>
          <a:p>
            <a:pPr marL="285750" indent="-285750" algn="just">
              <a:buClr>
                <a:schemeClr val="dk1"/>
              </a:buClr>
              <a:buSzPts val="1800"/>
              <a:buFont typeface="Calibri"/>
              <a:buChar char="-"/>
            </a:pPr>
            <a:r>
              <a:rPr lang="en-US" sz="1700" dirty="0">
                <a:solidFill>
                  <a:schemeClr val="dk1"/>
                </a:solidFill>
                <a:latin typeface="Calibri"/>
                <a:ea typeface="Calibri"/>
                <a:cs typeface="Calibri"/>
                <a:sym typeface="Calibri"/>
              </a:rPr>
              <a:t>According to the NCEP/NCAR CDAS reanalysis, maximum temperatures were 0.5–1°C above average in New Britain and New Ireland of Papua New Guinea, Vanuatu,  and the Gilbert  Islands. Near average temperature was observed in Fiji, northern Vanuatu, and the Phoenix Islands of Kiribati. </a:t>
            </a:r>
            <a:endParaRPr sz="1700" dirty="0"/>
          </a:p>
        </p:txBody>
      </p:sp>
      <p:sp>
        <p:nvSpPr>
          <p:cNvPr id="8" name="Google Shape;189;p9"/>
          <p:cNvSpPr txBox="1"/>
          <p:nvPr/>
        </p:nvSpPr>
        <p:spPr>
          <a:xfrm>
            <a:off x="4434840" y="639051"/>
            <a:ext cx="4687217" cy="2185173"/>
          </a:xfrm>
          <a:prstGeom prst="rect">
            <a:avLst/>
          </a:prstGeom>
          <a:noFill/>
          <a:ln>
            <a:noFill/>
          </a:ln>
        </p:spPr>
        <p:txBody>
          <a:bodyPr spcFirstLastPara="1" wrap="square" lIns="91425" tIns="45700" rIns="91425" bIns="45700" anchor="t" anchorCtr="0">
            <a:spAutoFit/>
          </a:bodyPr>
          <a:lstStyle/>
          <a:p>
            <a:pPr marL="285750" lvl="0" indent="-285750" algn="just">
              <a:buClr>
                <a:schemeClr val="dk1"/>
              </a:buClr>
              <a:buSzPts val="1800"/>
              <a:buFont typeface="Calibri"/>
              <a:buChar char="-"/>
            </a:pPr>
            <a:r>
              <a:rPr lang="en-US" sz="1700" dirty="0">
                <a:solidFill>
                  <a:schemeClr val="dk1"/>
                </a:solidFill>
                <a:latin typeface="Calibri"/>
                <a:ea typeface="Calibri"/>
                <a:cs typeface="Calibri"/>
                <a:sym typeface="Calibri"/>
              </a:rPr>
              <a:t>According to the NCEP/NCAR Climate Data Assimilation System (CDAS), temperatures across most of Papua New Guinea ranged from 24–28°C, while warmer temperatures of 28–30°C were observed in New Britain, New Ireland, and southwestern Papua New Guinea (PNG),  the Solomon Islands, Vanuatu, most of Kiribati, and Fiji.</a:t>
            </a:r>
            <a:endParaRPr sz="1700" dirty="0"/>
          </a:p>
        </p:txBody>
      </p:sp>
      <p:pic>
        <p:nvPicPr>
          <p:cNvPr id="2" name="Picture 1" descr="image.png">
            <a:extLst>
              <a:ext uri="{FF2B5EF4-FFF2-40B4-BE49-F238E27FC236}">
                <a16:creationId xmlns:a16="http://schemas.microsoft.com/office/drawing/2014/main" id="{73CE75E9-6917-753E-B913-D4C7AEE992BF}"/>
              </a:ext>
            </a:extLst>
          </p:cNvPr>
          <p:cNvPicPr>
            <a:picLocks noChangeAspect="1"/>
          </p:cNvPicPr>
          <p:nvPr/>
        </p:nvPicPr>
        <p:blipFill>
          <a:blip r:embed="rId5"/>
          <a:stretch>
            <a:fillRect/>
          </a:stretch>
        </p:blipFill>
        <p:spPr>
          <a:xfrm>
            <a:off x="283464" y="530352"/>
            <a:ext cx="4197096" cy="2551176"/>
          </a:xfrm>
          <a:prstGeom prst="rect">
            <a:avLst/>
          </a:prstGeom>
        </p:spPr>
      </p:pic>
      <p:pic>
        <p:nvPicPr>
          <p:cNvPr id="3" name="Picture 2" descr="image.png">
            <a:extLst>
              <a:ext uri="{FF2B5EF4-FFF2-40B4-BE49-F238E27FC236}">
                <a16:creationId xmlns:a16="http://schemas.microsoft.com/office/drawing/2014/main" id="{92B3F072-BEFE-AF01-6655-2CA826F05A29}"/>
              </a:ext>
            </a:extLst>
          </p:cNvPr>
          <p:cNvPicPr>
            <a:picLocks noChangeAspect="1"/>
          </p:cNvPicPr>
          <p:nvPr/>
        </p:nvPicPr>
        <p:blipFill>
          <a:blip r:embed="rId6"/>
          <a:stretch>
            <a:fillRect/>
          </a:stretch>
        </p:blipFill>
        <p:spPr>
          <a:xfrm>
            <a:off x="4672584" y="3429000"/>
            <a:ext cx="4197096" cy="2551176"/>
          </a:xfrm>
          <a:prstGeom prst="rect">
            <a:avLst/>
          </a:prstGeom>
        </p:spPr>
      </p:pic>
    </p:spTree>
    <p:extLst>
      <p:ext uri="{BB962C8B-B14F-4D97-AF65-F5344CB8AC3E}">
        <p14:creationId xmlns:p14="http://schemas.microsoft.com/office/powerpoint/2010/main" val="2897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1"/>
          <p:cNvSpPr/>
          <p:nvPr/>
        </p:nvSpPr>
        <p:spPr>
          <a:xfrm>
            <a:off x="0" y="274164"/>
            <a:ext cx="9055937" cy="552628"/>
          </a:xfrm>
          <a:prstGeom prst="rect">
            <a:avLst/>
          </a:prstGeom>
          <a:solidFill>
            <a:schemeClr val="lt1"/>
          </a:solidFill>
          <a:ln>
            <a:noFill/>
          </a:ln>
        </p:spPr>
        <p:txBody>
          <a:bodyPr spcFirstLastPara="1" wrap="square" lIns="83075" tIns="41525" rIns="83075" bIns="41525" anchor="t" anchorCtr="0">
            <a:noAutofit/>
          </a:bodyPr>
          <a:lstStyle/>
          <a:p>
            <a:pPr marL="0" marR="0" lvl="0" indent="0" algn="ctr" rtl="0">
              <a:lnSpc>
                <a:spcPct val="100000"/>
              </a:lnSpc>
              <a:spcBef>
                <a:spcPts val="0"/>
              </a:spcBef>
              <a:spcAft>
                <a:spcPts val="0"/>
              </a:spcAft>
              <a:buNone/>
            </a:pPr>
            <a:r>
              <a:rPr lang="en-US" sz="2200" b="1" dirty="0">
                <a:solidFill>
                  <a:srgbClr val="0432FF"/>
                </a:solidFill>
                <a:latin typeface="Arial"/>
                <a:ea typeface="Arial"/>
                <a:cs typeface="Arial"/>
                <a:sym typeface="Arial"/>
              </a:rPr>
              <a:t>NMME Multi-model 1-month Lead Rainfall Forecast </a:t>
            </a:r>
            <a:endParaRPr sz="2200" dirty="0">
              <a:solidFill>
                <a:srgbClr val="0432FF"/>
              </a:solidFill>
              <a:latin typeface="Arial"/>
              <a:ea typeface="Arial"/>
              <a:cs typeface="Arial"/>
              <a:sym typeface="Arial"/>
            </a:endParaRPr>
          </a:p>
        </p:txBody>
      </p:sp>
      <p:sp>
        <p:nvSpPr>
          <p:cNvPr id="380" name="Google Shape;380;p21"/>
          <p:cNvSpPr txBox="1"/>
          <p:nvPr/>
        </p:nvSpPr>
        <p:spPr>
          <a:xfrm>
            <a:off x="1542818" y="5168144"/>
            <a:ext cx="624563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https://www.cpc.ncep.noaa.gov/products/international/drought/nmme/Multi_Model_Ensemble_Panom_L1_PacificIslands.png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800" u="sng" dirty="0">
              <a:solidFill>
                <a:schemeClr val="dk1"/>
              </a:solidFill>
              <a:latin typeface="Calibri"/>
              <a:ea typeface="Calibri"/>
              <a:cs typeface="Calibri"/>
              <a:sym typeface="Calibri"/>
            </a:endParaRPr>
          </a:p>
        </p:txBody>
      </p:sp>
      <p:sp>
        <p:nvSpPr>
          <p:cNvPr id="378" name="Google Shape;378;p21"/>
          <p:cNvSpPr txBox="1"/>
          <p:nvPr/>
        </p:nvSpPr>
        <p:spPr>
          <a:xfrm>
            <a:off x="3606882" y="711569"/>
            <a:ext cx="1842171" cy="3481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62" dirty="0">
                <a:solidFill>
                  <a:schemeClr val="dk1"/>
                </a:solidFill>
                <a:latin typeface="Calibri"/>
                <a:ea typeface="Calibri"/>
                <a:cs typeface="Calibri"/>
                <a:sym typeface="Calibri"/>
              </a:rPr>
              <a:t>Ensemble Anomaly</a:t>
            </a:r>
            <a:endParaRPr dirty="0"/>
          </a:p>
        </p:txBody>
      </p:sp>
      <p:pic>
        <p:nvPicPr>
          <p:cNvPr id="2" name="Picture 1" descr="image.png">
            <a:extLst>
              <a:ext uri="{FF2B5EF4-FFF2-40B4-BE49-F238E27FC236}">
                <a16:creationId xmlns:a16="http://schemas.microsoft.com/office/drawing/2014/main" id="{30C528D5-375E-CFC2-3CBF-1093148518E9}"/>
              </a:ext>
            </a:extLst>
          </p:cNvPr>
          <p:cNvPicPr>
            <a:picLocks noChangeAspect="1"/>
          </p:cNvPicPr>
          <p:nvPr/>
        </p:nvPicPr>
        <p:blipFill>
          <a:blip r:embed="rId4"/>
          <a:stretch>
            <a:fillRect/>
          </a:stretch>
        </p:blipFill>
        <p:spPr>
          <a:xfrm>
            <a:off x="1335840" y="1031478"/>
            <a:ext cx="6384254" cy="4136666"/>
          </a:xfrm>
          <a:prstGeom prst="rect">
            <a:avLst/>
          </a:prstGeom>
        </p:spPr>
      </p:pic>
      <p:sp>
        <p:nvSpPr>
          <p:cNvPr id="3" name="Google Shape;382;p21">
            <a:extLst>
              <a:ext uri="{FF2B5EF4-FFF2-40B4-BE49-F238E27FC236}">
                <a16:creationId xmlns:a16="http://schemas.microsoft.com/office/drawing/2014/main" id="{BAEC28A5-047A-42BF-46E2-42D23B67F554}"/>
              </a:ext>
            </a:extLst>
          </p:cNvPr>
          <p:cNvSpPr txBox="1"/>
          <p:nvPr/>
        </p:nvSpPr>
        <p:spPr>
          <a:xfrm>
            <a:off x="403900" y="5607842"/>
            <a:ext cx="8523465" cy="1077178"/>
          </a:xfrm>
          <a:prstGeom prst="rect">
            <a:avLst/>
          </a:prstGeom>
          <a:noFill/>
          <a:ln>
            <a:noFill/>
          </a:ln>
        </p:spPr>
        <p:txBody>
          <a:bodyPr spcFirstLastPara="1" wrap="square" lIns="91425" tIns="45700" rIns="91425" bIns="45700" anchor="t" anchorCtr="0">
            <a:spAutoFit/>
          </a:bodyPr>
          <a:lstStyle/>
          <a:p>
            <a:pPr lvl="0" algn="just"/>
            <a:r>
              <a:rPr lang="en-US" sz="1600" dirty="0"/>
              <a:t>NMME forecasts for March 2026 indicate drier-than-average conditions in western Papua New Guinea (PNG) and Kiribati. Wetter condition are predicted in the eastern islands of Papua New Guinea, most of the Solomon Islands and parts of Vanuatu. Near-average rainfall is expected in Fiji.</a:t>
            </a:r>
            <a:endParaRPr sz="1200" dirty="0"/>
          </a:p>
        </p:txBody>
      </p:sp>
    </p:spTree>
    <p:extLst>
      <p:ext uri="{BB962C8B-B14F-4D97-AF65-F5344CB8AC3E}">
        <p14:creationId xmlns:p14="http://schemas.microsoft.com/office/powerpoint/2010/main" val="22792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4" name="Picture 3" descr="image.png">
            <a:extLst>
              <a:ext uri="{FF2B5EF4-FFF2-40B4-BE49-F238E27FC236}">
                <a16:creationId xmlns:a16="http://schemas.microsoft.com/office/drawing/2014/main" id="{B2D48DD9-008C-F80E-33A7-F5973DCD37D0}"/>
              </a:ext>
            </a:extLst>
          </p:cNvPr>
          <p:cNvPicPr>
            <a:picLocks noChangeAspect="1"/>
          </p:cNvPicPr>
          <p:nvPr/>
        </p:nvPicPr>
        <p:blipFill>
          <a:blip r:embed="rId3"/>
          <a:stretch>
            <a:fillRect/>
          </a:stretch>
        </p:blipFill>
        <p:spPr>
          <a:xfrm>
            <a:off x="4653862" y="585216"/>
            <a:ext cx="4389120" cy="2734056"/>
          </a:xfrm>
          <a:prstGeom prst="rect">
            <a:avLst/>
          </a:prstGeom>
        </p:spPr>
      </p:pic>
      <p:pic>
        <p:nvPicPr>
          <p:cNvPr id="2" name="Picture 1" descr="image.png">
            <a:extLst>
              <a:ext uri="{FF2B5EF4-FFF2-40B4-BE49-F238E27FC236}">
                <a16:creationId xmlns:a16="http://schemas.microsoft.com/office/drawing/2014/main" id="{98B8D437-0F41-3DC1-9342-7C670EDAF3C0}"/>
              </a:ext>
            </a:extLst>
          </p:cNvPr>
          <p:cNvPicPr>
            <a:picLocks noChangeAspect="1"/>
          </p:cNvPicPr>
          <p:nvPr/>
        </p:nvPicPr>
        <p:blipFill>
          <a:blip r:embed="rId4"/>
          <a:stretch>
            <a:fillRect/>
          </a:stretch>
        </p:blipFill>
        <p:spPr>
          <a:xfrm>
            <a:off x="320040" y="585216"/>
            <a:ext cx="4389120" cy="2734056"/>
          </a:xfrm>
          <a:prstGeom prst="rect">
            <a:avLst/>
          </a:prstGeom>
        </p:spPr>
      </p:pic>
      <p:sp>
        <p:nvSpPr>
          <p:cNvPr id="280" name="Google Shape;280;p16"/>
          <p:cNvSpPr txBox="1"/>
          <p:nvPr/>
        </p:nvSpPr>
        <p:spPr>
          <a:xfrm flipH="1">
            <a:off x="660649" y="3267966"/>
            <a:ext cx="419648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5"/>
              </a:rPr>
              <a:t>https://ftp.cpc.ncep.noaa.gov/International/GEFS/cPacific/precGEFSwk1EnsMeanCalib.png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81" name="Google Shape;281;p16"/>
          <p:cNvSpPr txBox="1"/>
          <p:nvPr/>
        </p:nvSpPr>
        <p:spPr>
          <a:xfrm>
            <a:off x="1746872" y="380605"/>
            <a:ext cx="20240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Rainfall Total (mm) </a:t>
            </a:r>
            <a:endParaRPr dirty="0"/>
          </a:p>
        </p:txBody>
      </p:sp>
      <p:sp>
        <p:nvSpPr>
          <p:cNvPr id="283" name="Google Shape;283;p16"/>
          <p:cNvSpPr txBox="1"/>
          <p:nvPr/>
        </p:nvSpPr>
        <p:spPr>
          <a:xfrm>
            <a:off x="4945441" y="3295447"/>
            <a:ext cx="398833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6"/>
              </a:rPr>
              <a:t>https://ftp.cpc.ncep.noaa.gov/International/GEFS/cPacific/precGEFSwk1AnomCalib.png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86" name="Google Shape;286;p16"/>
          <p:cNvSpPr txBox="1"/>
          <p:nvPr/>
        </p:nvSpPr>
        <p:spPr>
          <a:xfrm flipH="1">
            <a:off x="881614" y="6461423"/>
            <a:ext cx="406382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7"/>
              </a:rPr>
              <a:t>https://ftp.cpc.ncep.noaa.gov/International/GEFS/cPacific/wk1precExcd80sig.png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87" name="Google Shape;287;p16"/>
          <p:cNvSpPr txBox="1"/>
          <p:nvPr/>
        </p:nvSpPr>
        <p:spPr>
          <a:xfrm>
            <a:off x="736773" y="3669243"/>
            <a:ext cx="436988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PoE for </a:t>
            </a:r>
            <a:r>
              <a:rPr lang="en-US" sz="1600" dirty="0" err="1">
                <a:solidFill>
                  <a:schemeClr val="dk1"/>
                </a:solidFill>
                <a:latin typeface="Calibri"/>
                <a:ea typeface="Calibri"/>
                <a:cs typeface="Calibri"/>
                <a:sym typeface="Calibri"/>
              </a:rPr>
              <a:t>precip</a:t>
            </a:r>
            <a:r>
              <a:rPr lang="en-US" sz="1600" dirty="0">
                <a:solidFill>
                  <a:schemeClr val="dk1"/>
                </a:solidFill>
                <a:latin typeface="Calibri"/>
                <a:ea typeface="Calibri"/>
                <a:cs typeface="Calibri"/>
                <a:sym typeface="Calibri"/>
              </a:rPr>
              <a:t> exceeding the 80</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percentile</a:t>
            </a:r>
            <a:endParaRPr sz="1600" dirty="0"/>
          </a:p>
        </p:txBody>
      </p:sp>
      <p:sp>
        <p:nvSpPr>
          <p:cNvPr id="289" name="Google Shape;289;p16"/>
          <p:cNvSpPr txBox="1"/>
          <p:nvPr/>
        </p:nvSpPr>
        <p:spPr>
          <a:xfrm>
            <a:off x="5233168" y="6481599"/>
            <a:ext cx="406139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chemeClr val="dk1"/>
                </a:solidFill>
                <a:latin typeface="Calibri"/>
                <a:ea typeface="Calibri"/>
                <a:cs typeface="Calibri"/>
                <a:sym typeface="Calibri"/>
                <a:hlinkClick r:id="rId8"/>
              </a:rPr>
              <a:t>https://ftp.cpc.ncep.noaa.gov/International/GEFS/cPacific/wk1precExcd90sig.png</a:t>
            </a:r>
            <a:endParaRPr lang="en-US" sz="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
        <p:nvSpPr>
          <p:cNvPr id="291" name="Google Shape;291;p16"/>
          <p:cNvSpPr txBox="1"/>
          <p:nvPr/>
        </p:nvSpPr>
        <p:spPr>
          <a:xfrm>
            <a:off x="5162924" y="3663483"/>
            <a:ext cx="393101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PoE for </a:t>
            </a:r>
            <a:r>
              <a:rPr lang="en-US" sz="1600" dirty="0" err="1">
                <a:solidFill>
                  <a:schemeClr val="dk1"/>
                </a:solidFill>
                <a:latin typeface="Calibri"/>
                <a:ea typeface="Calibri"/>
                <a:cs typeface="Calibri"/>
                <a:sym typeface="Calibri"/>
              </a:rPr>
              <a:t>precip</a:t>
            </a:r>
            <a:r>
              <a:rPr lang="en-US" sz="1600" dirty="0">
                <a:solidFill>
                  <a:schemeClr val="dk1"/>
                </a:solidFill>
                <a:latin typeface="Calibri"/>
                <a:ea typeface="Calibri"/>
                <a:cs typeface="Calibri"/>
                <a:sym typeface="Calibri"/>
              </a:rPr>
              <a:t> exceeding the 90th percentile</a:t>
            </a:r>
          </a:p>
        </p:txBody>
      </p:sp>
      <p:sp>
        <p:nvSpPr>
          <p:cNvPr id="292" name="Google Shape;292;p16"/>
          <p:cNvSpPr txBox="1"/>
          <p:nvPr/>
        </p:nvSpPr>
        <p:spPr>
          <a:xfrm rot="-5400000">
            <a:off x="-1436159" y="4786251"/>
            <a:ext cx="330509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Probability of Exceedance (</a:t>
            </a:r>
            <a:r>
              <a:rPr lang="en-US" sz="1800" dirty="0" err="1">
                <a:solidFill>
                  <a:schemeClr val="dk1"/>
                </a:solidFill>
                <a:latin typeface="Calibri"/>
                <a:ea typeface="Calibri"/>
                <a:cs typeface="Calibri"/>
                <a:sym typeface="Calibri"/>
              </a:rPr>
              <a:t>PoE</a:t>
            </a:r>
            <a:r>
              <a:rPr lang="en-US" sz="1800" dirty="0">
                <a:solidFill>
                  <a:schemeClr val="dk1"/>
                </a:solidFill>
                <a:latin typeface="Calibri"/>
                <a:ea typeface="Calibri"/>
                <a:cs typeface="Calibri"/>
                <a:sym typeface="Calibri"/>
              </a:rPr>
              <a:t>)</a:t>
            </a:r>
            <a:endParaRPr dirty="0"/>
          </a:p>
        </p:txBody>
      </p:sp>
      <p:sp>
        <p:nvSpPr>
          <p:cNvPr id="293" name="Google Shape;293;p16"/>
          <p:cNvSpPr txBox="1"/>
          <p:nvPr/>
        </p:nvSpPr>
        <p:spPr>
          <a:xfrm rot="-5400000">
            <a:off x="-481335" y="1779639"/>
            <a:ext cx="137404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Precipitation</a:t>
            </a:r>
            <a:endParaRPr dirty="0"/>
          </a:p>
        </p:txBody>
      </p:sp>
      <p:sp>
        <p:nvSpPr>
          <p:cNvPr id="19" name="Google Shape;299;p17"/>
          <p:cNvSpPr/>
          <p:nvPr/>
        </p:nvSpPr>
        <p:spPr>
          <a:xfrm>
            <a:off x="83739" y="-20869"/>
            <a:ext cx="8934604" cy="324256"/>
          </a:xfrm>
          <a:prstGeom prst="rect">
            <a:avLst/>
          </a:prstGeom>
          <a:solidFill>
            <a:schemeClr val="lt1"/>
          </a:solidFill>
          <a:ln>
            <a:noFill/>
          </a:ln>
        </p:spPr>
        <p:txBody>
          <a:bodyPr spcFirstLastPara="1" wrap="square" lIns="83075" tIns="41525" rIns="83075" bIns="41525" anchor="t" anchorCtr="0">
            <a:noAutofit/>
          </a:bodyPr>
          <a:lstStyle/>
          <a:p>
            <a:pPr marL="0" marR="0" lvl="0" indent="0" algn="ctr" rtl="0">
              <a:spcBef>
                <a:spcPts val="0"/>
              </a:spcBef>
              <a:spcAft>
                <a:spcPts val="0"/>
              </a:spcAft>
              <a:buNone/>
            </a:pPr>
            <a:r>
              <a:rPr lang="en-US" sz="2000" b="1" dirty="0">
                <a:solidFill>
                  <a:srgbClr val="0432FF"/>
                </a:solidFill>
                <a:latin typeface="Arial"/>
                <a:ea typeface="Arial"/>
                <a:cs typeface="Arial"/>
                <a:sym typeface="Arial"/>
              </a:rPr>
              <a:t>Week-1 GEFS Precipitation/Probability Forecasts (Calibrated)</a:t>
            </a:r>
          </a:p>
        </p:txBody>
      </p:sp>
      <p:sp>
        <p:nvSpPr>
          <p:cNvPr id="3" name="Google Shape;285;p16">
            <a:extLst>
              <a:ext uri="{FF2B5EF4-FFF2-40B4-BE49-F238E27FC236}">
                <a16:creationId xmlns:a16="http://schemas.microsoft.com/office/drawing/2014/main" id="{E4A9402F-EA4A-E654-4F88-F59C1A3D7924}"/>
              </a:ext>
            </a:extLst>
          </p:cNvPr>
          <p:cNvSpPr txBox="1"/>
          <p:nvPr/>
        </p:nvSpPr>
        <p:spPr>
          <a:xfrm>
            <a:off x="5812078" y="341451"/>
            <a:ext cx="23204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Rainfall Anomaly (mm)</a:t>
            </a:r>
            <a:endParaRPr dirty="0"/>
          </a:p>
        </p:txBody>
      </p:sp>
      <p:pic>
        <p:nvPicPr>
          <p:cNvPr id="5" name="Picture 4" descr="image.png">
            <a:extLst>
              <a:ext uri="{FF2B5EF4-FFF2-40B4-BE49-F238E27FC236}">
                <a16:creationId xmlns:a16="http://schemas.microsoft.com/office/drawing/2014/main" id="{FA9E3848-C108-E6AD-507E-4CDA061E1974}"/>
              </a:ext>
            </a:extLst>
          </p:cNvPr>
          <p:cNvPicPr>
            <a:picLocks noChangeAspect="1"/>
          </p:cNvPicPr>
          <p:nvPr/>
        </p:nvPicPr>
        <p:blipFill>
          <a:blip r:embed="rId9"/>
          <a:stretch>
            <a:fillRect/>
          </a:stretch>
        </p:blipFill>
        <p:spPr>
          <a:xfrm>
            <a:off x="448056" y="3931920"/>
            <a:ext cx="4279392" cy="2578608"/>
          </a:xfrm>
          <a:prstGeom prst="rect">
            <a:avLst/>
          </a:prstGeom>
        </p:spPr>
      </p:pic>
      <p:pic>
        <p:nvPicPr>
          <p:cNvPr id="6" name="Picture 5" descr="image.png">
            <a:extLst>
              <a:ext uri="{FF2B5EF4-FFF2-40B4-BE49-F238E27FC236}">
                <a16:creationId xmlns:a16="http://schemas.microsoft.com/office/drawing/2014/main" id="{155263AA-4660-9F8A-D906-07797E5414E1}"/>
              </a:ext>
            </a:extLst>
          </p:cNvPr>
          <p:cNvPicPr>
            <a:picLocks noChangeAspect="1"/>
          </p:cNvPicPr>
          <p:nvPr/>
        </p:nvPicPr>
        <p:blipFill>
          <a:blip r:embed="rId10"/>
          <a:stretch>
            <a:fillRect/>
          </a:stretch>
        </p:blipFill>
        <p:spPr>
          <a:xfrm>
            <a:off x="4818888" y="3895344"/>
            <a:ext cx="4279392" cy="2578608"/>
          </a:xfrm>
          <a:prstGeom prst="rect">
            <a:avLst/>
          </a:prstGeom>
        </p:spPr>
      </p:pic>
    </p:spTree>
    <p:extLst>
      <p:ext uri="{BB962C8B-B14F-4D97-AF65-F5344CB8AC3E}">
        <p14:creationId xmlns:p14="http://schemas.microsoft.com/office/powerpoint/2010/main" val="156624304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23855</TotalTime>
  <Words>4493</Words>
  <Application>Microsoft Office PowerPoint</Application>
  <PresentationFormat>On-screen Show (4:3)</PresentationFormat>
  <Paragraphs>147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Central Pacific Hazards Outlooks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Pacific Tropical Cyclone and Disturbances</vt:lpstr>
      <vt:lpstr>Global Tropical Hazards for Week 2-3</vt:lpstr>
      <vt:lpstr>Regional Hazards Outlook</vt:lpstr>
      <vt:lpstr>Fiji Hazards Outlook</vt:lpstr>
      <vt:lpstr>Kiribati Hazards Outlook</vt:lpstr>
      <vt:lpstr>Solomon Islands Hazards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Central Pacific Hazards Outlooks</dc:title>
  <dc:creator>Zewdu Segele</dc:creator>
  <cp:lastModifiedBy>William Agyakwah</cp:lastModifiedBy>
  <cp:revision>2738</cp:revision>
  <dcterms:created xsi:type="dcterms:W3CDTF">2013-01-27T09:14:16Z</dcterms:created>
  <dcterms:modified xsi:type="dcterms:W3CDTF">2026-02-18T19:37:55Z</dcterms:modified>
</cp:coreProperties>
</file>