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57" r:id="rId4"/>
    <p:sldId id="260" r:id="rId5"/>
    <p:sldId id="298" r:id="rId6"/>
    <p:sldId id="293" r:id="rId7"/>
    <p:sldId id="262" r:id="rId8"/>
    <p:sldId id="305" r:id="rId9"/>
    <p:sldId id="261" r:id="rId10"/>
    <p:sldId id="301" r:id="rId11"/>
    <p:sldId id="304" r:id="rId12"/>
    <p:sldId id="258" r:id="rId13"/>
    <p:sldId id="296" r:id="rId14"/>
    <p:sldId id="299" r:id="rId15"/>
    <p:sldId id="302" r:id="rId16"/>
    <p:sldId id="303" r:id="rId17"/>
    <p:sldId id="307" r:id="rId18"/>
    <p:sldId id="3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31" autoAdjust="0"/>
  </p:normalViewPr>
  <p:slideViewPr>
    <p:cSldViewPr snapToGrid="0">
      <p:cViewPr varScale="1">
        <p:scale>
          <a:sx n="64" d="100"/>
          <a:sy n="64" d="100"/>
        </p:scale>
        <p:origin x="18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GDP Per Capita Fiji Dollars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noFill/>
        </a:ln>
        <a:effectLst/>
        <a:sp3d/>
      </c:spPr>
    </c:backWall>
    <c:plotArea>
      <c:layout/>
      <c:bar3DChart>
        <c:barDir val="col"/>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solidFill>
                <a:sysClr val="windowText" lastClr="000000">
                  <a:lumMod val="95000"/>
                  <a:lumOff val="5000"/>
                </a:sysClr>
              </a:solidFill>
              <a:ln>
                <a:noFill/>
              </a:ln>
              <a:effectLst/>
            </c:spPr>
            <c:txPr>
              <a:bodyPr rot="0" spcFirstLastPara="1" vertOverflow="ellipsis" vert="horz" wrap="square" lIns="38100" tIns="19050" rIns="38100" bIns="19050" anchor="t" anchorCtr="0">
                <a:spAutoFit/>
              </a:bodyPr>
              <a:lstStyle/>
              <a:p>
                <a:pPr>
                  <a:defRPr sz="11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'GDPPer country'!$A$4:$A$14</c:f>
              <c:strCache>
                <c:ptCount val="11"/>
                <c:pt idx="0">
                  <c:v>Guam</c:v>
                </c:pt>
                <c:pt idx="1">
                  <c:v>New Cal</c:v>
                </c:pt>
                <c:pt idx="2">
                  <c:v>Tahiti</c:v>
                </c:pt>
                <c:pt idx="3">
                  <c:v>Palau</c:v>
                </c:pt>
                <c:pt idx="4">
                  <c:v>Fiji</c:v>
                </c:pt>
                <c:pt idx="5">
                  <c:v>Samoa</c:v>
                </c:pt>
                <c:pt idx="6">
                  <c:v>Tonga</c:v>
                </c:pt>
                <c:pt idx="7">
                  <c:v>Marshall</c:v>
                </c:pt>
                <c:pt idx="8">
                  <c:v>Micro</c:v>
                </c:pt>
                <c:pt idx="9">
                  <c:v>Vanuatu</c:v>
                </c:pt>
                <c:pt idx="10">
                  <c:v>Solomons</c:v>
                </c:pt>
              </c:strCache>
            </c:strRef>
          </c:cat>
          <c:val>
            <c:numRef>
              <c:f>'GDPPer country'!$M$4:$M$14</c:f>
              <c:numCache>
                <c:formatCode>_-* #,##0_-;\-* #,##0_-;_-* "-"??_-;_-@_-</c:formatCode>
                <c:ptCount val="11"/>
                <c:pt idx="0">
                  <c:v>105297.82608695651</c:v>
                </c:pt>
                <c:pt idx="1">
                  <c:v>85634.782608695648</c:v>
                </c:pt>
                <c:pt idx="2">
                  <c:v>43693.47826086956</c:v>
                </c:pt>
                <c:pt idx="3">
                  <c:v>31739.130434782608</c:v>
                </c:pt>
                <c:pt idx="4">
                  <c:v>11056.521739130434</c:v>
                </c:pt>
                <c:pt idx="5">
                  <c:v>9741.3043478260861</c:v>
                </c:pt>
                <c:pt idx="6">
                  <c:v>9371.7391304347821</c:v>
                </c:pt>
                <c:pt idx="7">
                  <c:v>7667.391304347826</c:v>
                </c:pt>
                <c:pt idx="8">
                  <c:v>6434.782608695652</c:v>
                </c:pt>
                <c:pt idx="9">
                  <c:v>6243.478260869565</c:v>
                </c:pt>
                <c:pt idx="10">
                  <c:v>4189.1304347826081</c:v>
                </c:pt>
              </c:numCache>
            </c:numRef>
          </c:val>
          <c:extLst>
            <c:ext xmlns:c16="http://schemas.microsoft.com/office/drawing/2014/chart" uri="{C3380CC4-5D6E-409C-BE32-E72D297353CC}">
              <c16:uniqueId val="{00000000-FF5C-484B-8C0F-ED35DE47D2A8}"/>
            </c:ext>
          </c:extLst>
        </c:ser>
        <c:dLbls>
          <c:showLegendKey val="0"/>
          <c:showVal val="1"/>
          <c:showCatName val="0"/>
          <c:showSerName val="0"/>
          <c:showPercent val="0"/>
          <c:showBubbleSize val="0"/>
        </c:dLbls>
        <c:gapWidth val="150"/>
        <c:shape val="box"/>
        <c:axId val="40973056"/>
        <c:axId val="40975744"/>
        <c:axId val="0"/>
      </c:bar3DChart>
      <c:catAx>
        <c:axId val="4097305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40975744"/>
        <c:crosses val="autoZero"/>
        <c:auto val="1"/>
        <c:lblAlgn val="ctr"/>
        <c:lblOffset val="100"/>
        <c:noMultiLvlLbl val="0"/>
      </c:catAx>
      <c:valAx>
        <c:axId val="40975744"/>
        <c:scaling>
          <c:orientation val="minMax"/>
        </c:scaling>
        <c:delete val="0"/>
        <c:axPos val="l"/>
        <c:majorGridlines>
          <c:spPr>
            <a:ln w="9525" cap="flat" cmpd="sng" algn="ctr">
              <a:solidFill>
                <a:schemeClr val="dk1">
                  <a:lumMod val="50000"/>
                  <a:lumOff val="50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409730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lrMapOvr bg1="lt1" tx1="dk1" bg2="lt2" tx2="dk2" accent1="accent1" accent2="accent2" accent3="accent3" accent4="accent4" accent5="accent5" accent6="accent6" hlink="hlink" folHlink="folHlink"/>
  <c:chart>
    <c:title>
      <c:tx>
        <c:rich>
          <a:bodyPr rot="0" vert="horz"/>
          <a:lstStyle/>
          <a:p>
            <a:pPr>
              <a:defRPr/>
            </a:pPr>
            <a:r>
              <a:rPr lang="en-AU"/>
              <a:t>Fij Local</a:t>
            </a:r>
            <a:r>
              <a:rPr lang="en-AU" baseline="0"/>
              <a:t> vs </a:t>
            </a:r>
            <a:r>
              <a:rPr lang="en-AU"/>
              <a:t>Imports %</a:t>
            </a:r>
          </a:p>
        </c:rich>
      </c:tx>
      <c:layout>
        <c:manualLayout>
          <c:xMode val="edge"/>
          <c:yMode val="edge"/>
          <c:x val="0.19819476239591458"/>
          <c:y val="2.1596239873574136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 Local Production Vs Imported'!$E$36</c:f>
              <c:strCache>
                <c:ptCount val="1"/>
                <c:pt idx="0">
                  <c:v> Local %</c:v>
                </c:pt>
              </c:strCache>
            </c:strRef>
          </c:tx>
          <c:spPr>
            <a:solidFill>
              <a:schemeClr val="accent1"/>
            </a:solidFill>
          </c:spPr>
          <c:invertIfNegative val="0"/>
          <c:dPt>
            <c:idx val="4"/>
            <c:invertIfNegative val="0"/>
            <c:bubble3D val="0"/>
            <c:spPr>
              <a:noFill/>
            </c:spPr>
            <c:extLst>
              <c:ext xmlns:c16="http://schemas.microsoft.com/office/drawing/2014/chart" uri="{C3380CC4-5D6E-409C-BE32-E72D297353CC}">
                <c16:uniqueId val="{00000001-B38B-4BF7-9020-ACB09312764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Local Production Vs Imported'!$A$37:$A$44</c:f>
              <c:strCache>
                <c:ptCount val="8"/>
                <c:pt idx="0">
                  <c:v>Poultry</c:v>
                </c:pt>
                <c:pt idx="1">
                  <c:v>Beef</c:v>
                </c:pt>
                <c:pt idx="2">
                  <c:v>Pork</c:v>
                </c:pt>
                <c:pt idx="3">
                  <c:v>Sheep/Goat</c:v>
                </c:pt>
                <c:pt idx="5">
                  <c:v>Total</c:v>
                </c:pt>
                <c:pt idx="7">
                  <c:v>Eggs</c:v>
                </c:pt>
              </c:strCache>
            </c:strRef>
          </c:cat>
          <c:val>
            <c:numRef>
              <c:f>'% Local Production Vs Imported'!$E$37:$E$44</c:f>
              <c:numCache>
                <c:formatCode>0%</c:formatCode>
                <c:ptCount val="8"/>
                <c:pt idx="0">
                  <c:v>0.91199015274436301</c:v>
                </c:pt>
                <c:pt idx="1">
                  <c:v>0.48814504881450488</c:v>
                </c:pt>
                <c:pt idx="2">
                  <c:v>0.90497737556561086</c:v>
                </c:pt>
                <c:pt idx="3">
                  <c:v>0.12212073073868149</c:v>
                </c:pt>
                <c:pt idx="4">
                  <c:v>0</c:v>
                </c:pt>
                <c:pt idx="5">
                  <c:v>0.69563211319593976</c:v>
                </c:pt>
                <c:pt idx="7">
                  <c:v>1</c:v>
                </c:pt>
              </c:numCache>
            </c:numRef>
          </c:val>
          <c:extLst>
            <c:ext xmlns:c16="http://schemas.microsoft.com/office/drawing/2014/chart" uri="{C3380CC4-5D6E-409C-BE32-E72D297353CC}">
              <c16:uniqueId val="{00000002-B38B-4BF7-9020-ACB093127649}"/>
            </c:ext>
          </c:extLst>
        </c:ser>
        <c:ser>
          <c:idx val="2"/>
          <c:order val="1"/>
          <c:tx>
            <c:strRef>
              <c:f>'% Local Production Vs Imported'!$F$36</c:f>
              <c:strCache>
                <c:ptCount val="1"/>
                <c:pt idx="0">
                  <c:v>Import %</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 Local Production Vs Imported'!$F$37:$F$44</c:f>
              <c:numCache>
                <c:formatCode>0%</c:formatCode>
                <c:ptCount val="8"/>
                <c:pt idx="0">
                  <c:v>8.8009847255637E-2</c:v>
                </c:pt>
                <c:pt idx="1">
                  <c:v>0.51185495118549507</c:v>
                </c:pt>
                <c:pt idx="2">
                  <c:v>9.5022624434389136E-2</c:v>
                </c:pt>
                <c:pt idx="3">
                  <c:v>0.87787926926131854</c:v>
                </c:pt>
                <c:pt idx="5">
                  <c:v>0.30436788680406029</c:v>
                </c:pt>
                <c:pt idx="7">
                  <c:v>0</c:v>
                </c:pt>
              </c:numCache>
            </c:numRef>
          </c:val>
          <c:extLst>
            <c:ext xmlns:c16="http://schemas.microsoft.com/office/drawing/2014/chart" uri="{C3380CC4-5D6E-409C-BE32-E72D297353CC}">
              <c16:uniqueId val="{00000003-B38B-4BF7-9020-ACB093127649}"/>
            </c:ext>
          </c:extLst>
        </c:ser>
        <c:dLbls>
          <c:showLegendKey val="0"/>
          <c:showVal val="0"/>
          <c:showCatName val="0"/>
          <c:showSerName val="0"/>
          <c:showPercent val="0"/>
          <c:showBubbleSize val="0"/>
        </c:dLbls>
        <c:gapWidth val="51"/>
        <c:gapDepth val="55"/>
        <c:shape val="box"/>
        <c:axId val="173413504"/>
        <c:axId val="173415040"/>
        <c:axId val="0"/>
      </c:bar3DChart>
      <c:catAx>
        <c:axId val="173413504"/>
        <c:scaling>
          <c:orientation val="minMax"/>
        </c:scaling>
        <c:delete val="0"/>
        <c:axPos val="b"/>
        <c:numFmt formatCode="General" sourceLinked="1"/>
        <c:majorTickMark val="none"/>
        <c:minorTickMark val="none"/>
        <c:tickLblPos val="nextTo"/>
        <c:txPr>
          <a:bodyPr rot="-60000000" vert="horz"/>
          <a:lstStyle/>
          <a:p>
            <a:pPr>
              <a:defRPr sz="1200"/>
            </a:pPr>
            <a:endParaRPr lang="en-US"/>
          </a:p>
        </c:txPr>
        <c:crossAx val="173415040"/>
        <c:crosses val="autoZero"/>
        <c:auto val="1"/>
        <c:lblAlgn val="ctr"/>
        <c:lblOffset val="100"/>
        <c:noMultiLvlLbl val="0"/>
      </c:catAx>
      <c:valAx>
        <c:axId val="173415040"/>
        <c:scaling>
          <c:orientation val="minMax"/>
        </c:scaling>
        <c:delete val="0"/>
        <c:axPos val="l"/>
        <c:majorGridlines/>
        <c:numFmt formatCode="0%" sourceLinked="0"/>
        <c:majorTickMark val="none"/>
        <c:minorTickMark val="none"/>
        <c:tickLblPos val="nextTo"/>
        <c:txPr>
          <a:bodyPr rot="-60000000" vert="horz"/>
          <a:lstStyle/>
          <a:p>
            <a:pPr>
              <a:defRPr/>
            </a:pPr>
            <a:endParaRPr lang="en-US"/>
          </a:p>
        </c:txPr>
        <c:crossAx val="173413504"/>
        <c:crosses val="autoZero"/>
        <c:crossBetween val="between"/>
        <c:minorUnit val="2.0000000000000004E-2"/>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sz="1800" dirty="0"/>
              <a:t>Samoa</a:t>
            </a:r>
            <a:r>
              <a:rPr lang="en-AU" sz="1800" baseline="0" dirty="0"/>
              <a:t> Local </a:t>
            </a:r>
            <a:r>
              <a:rPr lang="en-AU" sz="1800" baseline="0" dirty="0" err="1"/>
              <a:t>vs</a:t>
            </a:r>
            <a:r>
              <a:rPr lang="en-AU" sz="1800" baseline="0" dirty="0"/>
              <a:t> Import %</a:t>
            </a:r>
            <a:endParaRPr lang="en-AU" sz="1800" dirty="0"/>
          </a:p>
        </c:rich>
      </c:tx>
      <c:layout>
        <c:manualLayout>
          <c:xMode val="edge"/>
          <c:yMode val="edge"/>
          <c:x val="0.15565821146808778"/>
          <c:y val="4.1666666666666664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v>Local</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 Local Production Vs Imported'!$Q$37:$Q$44</c:f>
              <c:strCache>
                <c:ptCount val="8"/>
                <c:pt idx="0">
                  <c:v>Poultry</c:v>
                </c:pt>
                <c:pt idx="1">
                  <c:v>Beef</c:v>
                </c:pt>
                <c:pt idx="2">
                  <c:v>Pork</c:v>
                </c:pt>
                <c:pt idx="3">
                  <c:v>Sheep</c:v>
                </c:pt>
                <c:pt idx="4">
                  <c:v>Processed meat</c:v>
                </c:pt>
                <c:pt idx="5">
                  <c:v>Total</c:v>
                </c:pt>
                <c:pt idx="7">
                  <c:v>Eggs</c:v>
                </c:pt>
              </c:strCache>
            </c:strRef>
          </c:cat>
          <c:val>
            <c:numRef>
              <c:f>'% Local Production Vs Imported'!$U$37:$U$44</c:f>
              <c:numCache>
                <c:formatCode>0%</c:formatCode>
                <c:ptCount val="8"/>
                <c:pt idx="0">
                  <c:v>2.7652452335904527E-2</c:v>
                </c:pt>
                <c:pt idx="1">
                  <c:v>0.57306590257879653</c:v>
                </c:pt>
                <c:pt idx="2">
                  <c:v>0.93098842386464831</c:v>
                </c:pt>
                <c:pt idx="3">
                  <c:v>0</c:v>
                </c:pt>
                <c:pt idx="5">
                  <c:v>0.26522340374803299</c:v>
                </c:pt>
                <c:pt idx="7">
                  <c:v>0.95</c:v>
                </c:pt>
              </c:numCache>
            </c:numRef>
          </c:val>
          <c:extLst>
            <c:ext xmlns:c16="http://schemas.microsoft.com/office/drawing/2014/chart" uri="{C3380CC4-5D6E-409C-BE32-E72D297353CC}">
              <c16:uniqueId val="{00000000-CA60-4EE3-8385-EA1F57252553}"/>
            </c:ext>
          </c:extLst>
        </c:ser>
        <c:ser>
          <c:idx val="1"/>
          <c:order val="1"/>
          <c:tx>
            <c:v>Import</c:v>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 Local Production Vs Imported'!$Q$37:$Q$44</c:f>
              <c:strCache>
                <c:ptCount val="8"/>
                <c:pt idx="0">
                  <c:v>Poultry</c:v>
                </c:pt>
                <c:pt idx="1">
                  <c:v>Beef</c:v>
                </c:pt>
                <c:pt idx="2">
                  <c:v>Pork</c:v>
                </c:pt>
                <c:pt idx="3">
                  <c:v>Sheep</c:v>
                </c:pt>
                <c:pt idx="4">
                  <c:v>Processed meat</c:v>
                </c:pt>
                <c:pt idx="5">
                  <c:v>Total</c:v>
                </c:pt>
                <c:pt idx="7">
                  <c:v>Eggs</c:v>
                </c:pt>
              </c:strCache>
            </c:strRef>
          </c:cat>
          <c:val>
            <c:numRef>
              <c:f>'% Local Production Vs Imported'!$V$37:$V$44</c:f>
              <c:numCache>
                <c:formatCode>0%</c:formatCode>
                <c:ptCount val="8"/>
                <c:pt idx="0">
                  <c:v>0.97234754766409548</c:v>
                </c:pt>
                <c:pt idx="1">
                  <c:v>0.42693409742120342</c:v>
                </c:pt>
                <c:pt idx="2">
                  <c:v>6.9011576135351735E-2</c:v>
                </c:pt>
                <c:pt idx="3">
                  <c:v>1</c:v>
                </c:pt>
                <c:pt idx="5">
                  <c:v>0.73477659625196701</c:v>
                </c:pt>
                <c:pt idx="7">
                  <c:v>0.05</c:v>
                </c:pt>
              </c:numCache>
            </c:numRef>
          </c:val>
          <c:extLst>
            <c:ext xmlns:c16="http://schemas.microsoft.com/office/drawing/2014/chart" uri="{C3380CC4-5D6E-409C-BE32-E72D297353CC}">
              <c16:uniqueId val="{00000001-CA60-4EE3-8385-EA1F57252553}"/>
            </c:ext>
          </c:extLst>
        </c:ser>
        <c:dLbls>
          <c:showLegendKey val="0"/>
          <c:showVal val="1"/>
          <c:showCatName val="0"/>
          <c:showSerName val="0"/>
          <c:showPercent val="0"/>
          <c:showBubbleSize val="0"/>
        </c:dLbls>
        <c:gapWidth val="55"/>
        <c:gapDepth val="55"/>
        <c:shape val="box"/>
        <c:axId val="174911872"/>
        <c:axId val="174913408"/>
        <c:axId val="0"/>
      </c:bar3DChart>
      <c:catAx>
        <c:axId val="17491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74913408"/>
        <c:crosses val="autoZero"/>
        <c:auto val="1"/>
        <c:lblAlgn val="ctr"/>
        <c:lblOffset val="100"/>
        <c:noMultiLvlLbl val="0"/>
      </c:catAx>
      <c:valAx>
        <c:axId val="17491340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74911872"/>
        <c:crosses val="autoZero"/>
        <c:crossBetween val="between"/>
      </c:valAx>
      <c:spPr>
        <a:noFill/>
        <a:ln>
          <a:noFill/>
        </a:ln>
        <a:effectLst/>
      </c:spPr>
    </c:plotArea>
    <c:plotVisOnly val="1"/>
    <c:dispBlanksAs val="gap"/>
    <c:showDLblsOverMax val="0"/>
  </c:chart>
  <c:spPr>
    <a:solidFill>
      <a:sysClr val="windowText" lastClr="000000"/>
    </a:soli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AU" dirty="0"/>
              <a:t>Regional Meat Products Local vs Import %</a:t>
            </a:r>
          </a:p>
        </c:rich>
      </c:tx>
      <c:overlay val="0"/>
    </c:title>
    <c:autoTitleDeleted val="0"/>
    <c:plotArea>
      <c:layout/>
      <c:barChart>
        <c:barDir val="col"/>
        <c:grouping val="stacked"/>
        <c:varyColors val="0"/>
        <c:ser>
          <c:idx val="0"/>
          <c:order val="0"/>
          <c:tx>
            <c:strRef>
              <c:f>'% Local Production Vs Imported'!$B$5</c:f>
              <c:strCache>
                <c:ptCount val="1"/>
                <c:pt idx="0">
                  <c:v>Local</c:v>
                </c:pt>
              </c:strCache>
            </c:strRef>
          </c:tx>
          <c:invertIfNegative val="0"/>
          <c:cat>
            <c:strRef>
              <c:f>'% Local Production Vs Imported'!$A$6:$A$15</c:f>
              <c:strCache>
                <c:ptCount val="10"/>
                <c:pt idx="0">
                  <c:v>Fiji</c:v>
                </c:pt>
                <c:pt idx="1">
                  <c:v>Vanuatu</c:v>
                </c:pt>
                <c:pt idx="2">
                  <c:v>Tonga</c:v>
                </c:pt>
                <c:pt idx="3">
                  <c:v>New Cal</c:v>
                </c:pt>
                <c:pt idx="4">
                  <c:v>Samoa</c:v>
                </c:pt>
                <c:pt idx="5">
                  <c:v>Micro</c:v>
                </c:pt>
                <c:pt idx="6">
                  <c:v>Palau</c:v>
                </c:pt>
                <c:pt idx="7">
                  <c:v>Tahiti</c:v>
                </c:pt>
                <c:pt idx="8">
                  <c:v>Marshalls</c:v>
                </c:pt>
                <c:pt idx="9">
                  <c:v>Guam</c:v>
                </c:pt>
              </c:strCache>
            </c:strRef>
          </c:cat>
          <c:val>
            <c:numRef>
              <c:f>'% Local Production Vs Imported'!$B$6:$B$15</c:f>
              <c:numCache>
                <c:formatCode>0%</c:formatCode>
                <c:ptCount val="10"/>
                <c:pt idx="0">
                  <c:v>0.69563211319593976</c:v>
                </c:pt>
                <c:pt idx="1">
                  <c:v>0.64992108764091983</c:v>
                </c:pt>
                <c:pt idx="2">
                  <c:v>0.34886784168600637</c:v>
                </c:pt>
                <c:pt idx="3">
                  <c:v>0.34170542635658913</c:v>
                </c:pt>
                <c:pt idx="4">
                  <c:v>0.26522340374803299</c:v>
                </c:pt>
                <c:pt idx="5">
                  <c:v>0.16928977648459198</c:v>
                </c:pt>
                <c:pt idx="6">
                  <c:v>6.8762278978389005E-2</c:v>
                </c:pt>
                <c:pt idx="7">
                  <c:v>5.3968903436988541E-2</c:v>
                </c:pt>
                <c:pt idx="8">
                  <c:v>7.7720207253886009E-3</c:v>
                </c:pt>
                <c:pt idx="9">
                  <c:v>0</c:v>
                </c:pt>
              </c:numCache>
            </c:numRef>
          </c:val>
          <c:extLst>
            <c:ext xmlns:c16="http://schemas.microsoft.com/office/drawing/2014/chart" uri="{C3380CC4-5D6E-409C-BE32-E72D297353CC}">
              <c16:uniqueId val="{00000000-F64D-40DF-A98F-86925C60022F}"/>
            </c:ext>
          </c:extLst>
        </c:ser>
        <c:ser>
          <c:idx val="1"/>
          <c:order val="1"/>
          <c:tx>
            <c:strRef>
              <c:f>'% Local Production Vs Imported'!$C$5</c:f>
              <c:strCache>
                <c:ptCount val="1"/>
                <c:pt idx="0">
                  <c:v>Import</c:v>
                </c:pt>
              </c:strCache>
            </c:strRef>
          </c:tx>
          <c:spPr>
            <a:solidFill>
              <a:srgbClr val="C00000"/>
            </a:solidFill>
          </c:spPr>
          <c:invertIfNegative val="0"/>
          <c:cat>
            <c:strRef>
              <c:f>'% Local Production Vs Imported'!$A$6:$A$15</c:f>
              <c:strCache>
                <c:ptCount val="10"/>
                <c:pt idx="0">
                  <c:v>Fiji</c:v>
                </c:pt>
                <c:pt idx="1">
                  <c:v>Vanuatu</c:v>
                </c:pt>
                <c:pt idx="2">
                  <c:v>Tonga</c:v>
                </c:pt>
                <c:pt idx="3">
                  <c:v>New Cal</c:v>
                </c:pt>
                <c:pt idx="4">
                  <c:v>Samoa</c:v>
                </c:pt>
                <c:pt idx="5">
                  <c:v>Micro</c:v>
                </c:pt>
                <c:pt idx="6">
                  <c:v>Palau</c:v>
                </c:pt>
                <c:pt idx="7">
                  <c:v>Tahiti</c:v>
                </c:pt>
                <c:pt idx="8">
                  <c:v>Marshalls</c:v>
                </c:pt>
                <c:pt idx="9">
                  <c:v>Guam</c:v>
                </c:pt>
              </c:strCache>
            </c:strRef>
          </c:cat>
          <c:val>
            <c:numRef>
              <c:f>'% Local Production Vs Imported'!$C$6:$C$15</c:f>
              <c:numCache>
                <c:formatCode>0%</c:formatCode>
                <c:ptCount val="10"/>
                <c:pt idx="0">
                  <c:v>0.30436788680406029</c:v>
                </c:pt>
                <c:pt idx="1">
                  <c:v>0.35007891235908012</c:v>
                </c:pt>
                <c:pt idx="2">
                  <c:v>0.65113215831399363</c:v>
                </c:pt>
                <c:pt idx="3">
                  <c:v>0.65829457364341082</c:v>
                </c:pt>
                <c:pt idx="4">
                  <c:v>0.73477659625196701</c:v>
                </c:pt>
                <c:pt idx="5">
                  <c:v>0.83071022351540802</c:v>
                </c:pt>
                <c:pt idx="6">
                  <c:v>0.93123772102161095</c:v>
                </c:pt>
                <c:pt idx="7">
                  <c:v>0.94603109656301143</c:v>
                </c:pt>
                <c:pt idx="8">
                  <c:v>0.99222797927461137</c:v>
                </c:pt>
                <c:pt idx="9">
                  <c:v>1</c:v>
                </c:pt>
              </c:numCache>
            </c:numRef>
          </c:val>
          <c:extLst>
            <c:ext xmlns:c16="http://schemas.microsoft.com/office/drawing/2014/chart" uri="{C3380CC4-5D6E-409C-BE32-E72D297353CC}">
              <c16:uniqueId val="{00000001-F64D-40DF-A98F-86925C60022F}"/>
            </c:ext>
          </c:extLst>
        </c:ser>
        <c:dLbls>
          <c:showLegendKey val="0"/>
          <c:showVal val="0"/>
          <c:showCatName val="0"/>
          <c:showSerName val="0"/>
          <c:showPercent val="0"/>
          <c:showBubbleSize val="0"/>
        </c:dLbls>
        <c:gapWidth val="49"/>
        <c:overlap val="100"/>
        <c:axId val="41304448"/>
        <c:axId val="41305984"/>
      </c:barChart>
      <c:catAx>
        <c:axId val="41304448"/>
        <c:scaling>
          <c:orientation val="minMax"/>
        </c:scaling>
        <c:delete val="0"/>
        <c:axPos val="b"/>
        <c:numFmt formatCode="General" sourceLinked="0"/>
        <c:majorTickMark val="out"/>
        <c:minorTickMark val="none"/>
        <c:tickLblPos val="nextTo"/>
        <c:crossAx val="41305984"/>
        <c:crosses val="autoZero"/>
        <c:auto val="1"/>
        <c:lblAlgn val="ctr"/>
        <c:lblOffset val="100"/>
        <c:noMultiLvlLbl val="0"/>
      </c:catAx>
      <c:valAx>
        <c:axId val="41305984"/>
        <c:scaling>
          <c:orientation val="minMax"/>
        </c:scaling>
        <c:delete val="0"/>
        <c:axPos val="l"/>
        <c:majorGridlines/>
        <c:numFmt formatCode="0%" sourceLinked="1"/>
        <c:majorTickMark val="out"/>
        <c:minorTickMark val="none"/>
        <c:tickLblPos val="nextTo"/>
        <c:crossAx val="4130444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80927384077"/>
          <c:y val="0.13872739865850103"/>
          <c:w val="0.86486351706036746"/>
          <c:h val="0.75387321376494609"/>
        </c:manualLayout>
      </c:layout>
      <c:lineChart>
        <c:grouping val="standard"/>
        <c:varyColors val="0"/>
        <c:ser>
          <c:idx val="0"/>
          <c:order val="0"/>
          <c:tx>
            <c:strRef>
              <c:f>Sheet1!$L$9</c:f>
              <c:strCache>
                <c:ptCount val="1"/>
                <c:pt idx="0">
                  <c:v>Goats</c:v>
                </c:pt>
              </c:strCache>
            </c:strRef>
          </c:tx>
          <c:spPr>
            <a:ln w="130175" cap="rnd">
              <a:solidFill>
                <a:srgbClr val="5FCBEF"/>
              </a:solidFill>
              <a:round/>
            </a:ln>
            <a:effectLst/>
          </c:spPr>
          <c:marker>
            <c:symbol val="none"/>
          </c:marker>
          <c:cat>
            <c:numRef>
              <c:f>Sheet1!$M$8:$R$8</c:f>
              <c:numCache>
                <c:formatCode>General</c:formatCode>
                <c:ptCount val="6"/>
                <c:pt idx="0">
                  <c:v>2014</c:v>
                </c:pt>
                <c:pt idx="1">
                  <c:v>2015</c:v>
                </c:pt>
                <c:pt idx="2">
                  <c:v>2016</c:v>
                </c:pt>
                <c:pt idx="3">
                  <c:v>2017</c:v>
                </c:pt>
                <c:pt idx="4">
                  <c:v>2018</c:v>
                </c:pt>
                <c:pt idx="5">
                  <c:v>2019</c:v>
                </c:pt>
              </c:numCache>
            </c:numRef>
          </c:cat>
          <c:val>
            <c:numRef>
              <c:f>Sheet1!$M$3:$R$3</c:f>
              <c:numCache>
                <c:formatCode>General</c:formatCode>
                <c:ptCount val="6"/>
                <c:pt idx="0">
                  <c:v>17500</c:v>
                </c:pt>
                <c:pt idx="1">
                  <c:v>14000</c:v>
                </c:pt>
                <c:pt idx="2">
                  <c:v>12833</c:v>
                </c:pt>
                <c:pt idx="3">
                  <c:v>20325</c:v>
                </c:pt>
                <c:pt idx="4">
                  <c:v>19751</c:v>
                </c:pt>
                <c:pt idx="5">
                  <c:v>19171</c:v>
                </c:pt>
              </c:numCache>
            </c:numRef>
          </c:val>
          <c:smooth val="0"/>
          <c:extLst>
            <c:ext xmlns:c16="http://schemas.microsoft.com/office/drawing/2014/chart" uri="{C3380CC4-5D6E-409C-BE32-E72D297353CC}">
              <c16:uniqueId val="{00000000-BBCA-4B60-AE44-576F89C7E4CC}"/>
            </c:ext>
          </c:extLst>
        </c:ser>
        <c:ser>
          <c:idx val="1"/>
          <c:order val="1"/>
          <c:tx>
            <c:strRef>
              <c:f>Sheet1!$L$10</c:f>
              <c:strCache>
                <c:ptCount val="1"/>
                <c:pt idx="0">
                  <c:v>Sheep</c:v>
                </c:pt>
              </c:strCache>
            </c:strRef>
          </c:tx>
          <c:spPr>
            <a:ln w="117475" cap="rnd">
              <a:solidFill>
                <a:srgbClr val="FFC000"/>
              </a:solidFill>
              <a:round/>
            </a:ln>
            <a:effectLst/>
          </c:spPr>
          <c:marker>
            <c:symbol val="none"/>
          </c:marker>
          <c:cat>
            <c:numRef>
              <c:f>Sheet1!$M$8:$R$8</c:f>
              <c:numCache>
                <c:formatCode>General</c:formatCode>
                <c:ptCount val="6"/>
                <c:pt idx="0">
                  <c:v>2014</c:v>
                </c:pt>
                <c:pt idx="1">
                  <c:v>2015</c:v>
                </c:pt>
                <c:pt idx="2">
                  <c:v>2016</c:v>
                </c:pt>
                <c:pt idx="3">
                  <c:v>2017</c:v>
                </c:pt>
                <c:pt idx="4">
                  <c:v>2018</c:v>
                </c:pt>
                <c:pt idx="5">
                  <c:v>2019</c:v>
                </c:pt>
              </c:numCache>
            </c:numRef>
          </c:cat>
          <c:val>
            <c:numRef>
              <c:f>Sheet1!$M$4:$R$4</c:f>
              <c:numCache>
                <c:formatCode>General</c:formatCode>
                <c:ptCount val="6"/>
                <c:pt idx="0">
                  <c:v>3980</c:v>
                </c:pt>
                <c:pt idx="1">
                  <c:v>4925</c:v>
                </c:pt>
                <c:pt idx="2">
                  <c:v>3510</c:v>
                </c:pt>
                <c:pt idx="3">
                  <c:v>4394</c:v>
                </c:pt>
                <c:pt idx="4">
                  <c:v>6113</c:v>
                </c:pt>
                <c:pt idx="5">
                  <c:v>6330</c:v>
                </c:pt>
              </c:numCache>
            </c:numRef>
          </c:val>
          <c:smooth val="0"/>
          <c:extLst>
            <c:ext xmlns:c16="http://schemas.microsoft.com/office/drawing/2014/chart" uri="{C3380CC4-5D6E-409C-BE32-E72D297353CC}">
              <c16:uniqueId val="{00000001-BBCA-4B60-AE44-576F89C7E4CC}"/>
            </c:ext>
          </c:extLst>
        </c:ser>
        <c:dLbls>
          <c:showLegendKey val="0"/>
          <c:showVal val="0"/>
          <c:showCatName val="0"/>
          <c:showSerName val="0"/>
          <c:showPercent val="0"/>
          <c:showBubbleSize val="0"/>
        </c:dLbls>
        <c:smooth val="0"/>
        <c:axId val="1593784816"/>
        <c:axId val="1"/>
      </c:lineChart>
      <c:catAx>
        <c:axId val="15937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93784816"/>
        <c:crosses val="autoZero"/>
        <c:crossBetween val="between"/>
      </c:valAx>
      <c:spPr>
        <a:noFill/>
        <a:ln w="25400">
          <a:noFill/>
        </a:ln>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B12AD-828A-4113-A809-004C29744D8D}" type="datetimeFigureOut">
              <a:rPr lang="en-NZ" smtClean="0"/>
              <a:t>14/07/21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8570D-DDB6-4238-9EBF-BCC09D29BE93}" type="slidenum">
              <a:rPr lang="en-NZ" smtClean="0"/>
              <a:t>‹#›</a:t>
            </a:fld>
            <a:endParaRPr lang="en-NZ"/>
          </a:p>
        </p:txBody>
      </p:sp>
    </p:spTree>
    <p:extLst>
      <p:ext uri="{BB962C8B-B14F-4D97-AF65-F5344CB8AC3E}">
        <p14:creationId xmlns:p14="http://schemas.microsoft.com/office/powerpoint/2010/main" val="329224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Fiji Samoa mid level countries </a:t>
            </a:r>
          </a:p>
          <a:p>
            <a:r>
              <a:rPr lang="en-US" dirty="0"/>
              <a:t>Australia 112,000  FJD</a:t>
            </a:r>
            <a:endParaRPr lang="en-NZ" dirty="0"/>
          </a:p>
        </p:txBody>
      </p:sp>
      <p:sp>
        <p:nvSpPr>
          <p:cNvPr id="4" name="Slide Number Placeholder 3"/>
          <p:cNvSpPr>
            <a:spLocks noGrp="1"/>
          </p:cNvSpPr>
          <p:nvPr>
            <p:ph type="sldNum" sz="quarter" idx="5"/>
          </p:nvPr>
        </p:nvSpPr>
        <p:spPr/>
        <p:txBody>
          <a:bodyPr/>
          <a:lstStyle/>
          <a:p>
            <a:fld id="{47B8570D-DDB6-4238-9EBF-BCC09D29BE93}" type="slidenum">
              <a:rPr lang="en-NZ" smtClean="0"/>
              <a:t>2</a:t>
            </a:fld>
            <a:endParaRPr lang="en-NZ"/>
          </a:p>
        </p:txBody>
      </p:sp>
    </p:spTree>
    <p:extLst>
      <p:ext uri="{BB962C8B-B14F-4D97-AF65-F5344CB8AC3E}">
        <p14:creationId xmlns:p14="http://schemas.microsoft.com/office/powerpoint/2010/main" val="332086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Fiji relatively low, but half population virtually vegetarian</a:t>
            </a:r>
          </a:p>
          <a:p>
            <a:r>
              <a:rPr lang="en-US" dirty="0"/>
              <a:t>India lowest meat consumption in world</a:t>
            </a:r>
          </a:p>
          <a:p>
            <a:r>
              <a:rPr lang="en-US" dirty="0"/>
              <a:t>Samoa chicken consumption probably higher based on imports</a:t>
            </a:r>
            <a:endParaRPr lang="en-NZ" dirty="0"/>
          </a:p>
        </p:txBody>
      </p:sp>
      <p:sp>
        <p:nvSpPr>
          <p:cNvPr id="4" name="Slide Number Placeholder 3"/>
          <p:cNvSpPr>
            <a:spLocks noGrp="1"/>
          </p:cNvSpPr>
          <p:nvPr>
            <p:ph type="sldNum" sz="quarter" idx="5"/>
          </p:nvPr>
        </p:nvSpPr>
        <p:spPr/>
        <p:txBody>
          <a:bodyPr/>
          <a:lstStyle/>
          <a:p>
            <a:fld id="{47B8570D-DDB6-4238-9EBF-BCC09D29BE93}" type="slidenum">
              <a:rPr lang="en-NZ" smtClean="0"/>
              <a:t>3</a:t>
            </a:fld>
            <a:endParaRPr lang="en-NZ"/>
          </a:p>
        </p:txBody>
      </p:sp>
    </p:spTree>
    <p:extLst>
      <p:ext uri="{BB962C8B-B14F-4D97-AF65-F5344CB8AC3E}">
        <p14:creationId xmlns:p14="http://schemas.microsoft.com/office/powerpoint/2010/main" val="94845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Fiji relatively self sufficient in meat production.</a:t>
            </a:r>
          </a:p>
          <a:p>
            <a:r>
              <a:rPr lang="en-US" dirty="0"/>
              <a:t>But not sheep and goats</a:t>
            </a:r>
          </a:p>
          <a:p>
            <a:r>
              <a:rPr lang="en-US" dirty="0"/>
              <a:t>Samoa imports bushes legs</a:t>
            </a:r>
            <a:endParaRPr lang="en-NZ" dirty="0"/>
          </a:p>
        </p:txBody>
      </p:sp>
      <p:sp>
        <p:nvSpPr>
          <p:cNvPr id="4" name="Slide Number Placeholder 3"/>
          <p:cNvSpPr>
            <a:spLocks noGrp="1"/>
          </p:cNvSpPr>
          <p:nvPr>
            <p:ph type="sldNum" sz="quarter" idx="5"/>
          </p:nvPr>
        </p:nvSpPr>
        <p:spPr/>
        <p:txBody>
          <a:bodyPr/>
          <a:lstStyle/>
          <a:p>
            <a:fld id="{47B8570D-DDB6-4238-9EBF-BCC09D29BE93}" type="slidenum">
              <a:rPr lang="en-NZ" smtClean="0"/>
              <a:t>4</a:t>
            </a:fld>
            <a:endParaRPr lang="en-NZ"/>
          </a:p>
        </p:txBody>
      </p:sp>
    </p:spTree>
    <p:extLst>
      <p:ext uri="{BB962C8B-B14F-4D97-AF65-F5344CB8AC3E}">
        <p14:creationId xmlns:p14="http://schemas.microsoft.com/office/powerpoint/2010/main" val="191795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FAO Stat   I do not trust these figures </a:t>
            </a:r>
          </a:p>
          <a:p>
            <a:r>
              <a:rPr lang="en-US" dirty="0"/>
              <a:t>Probably underestimate Goat numbers</a:t>
            </a:r>
          </a:p>
          <a:p>
            <a:r>
              <a:rPr lang="en-US" dirty="0"/>
              <a:t>Pigs 90,000 per year</a:t>
            </a:r>
            <a:endParaRPr lang="en-NZ" dirty="0"/>
          </a:p>
        </p:txBody>
      </p:sp>
      <p:sp>
        <p:nvSpPr>
          <p:cNvPr id="4" name="Slide Number Placeholder 3"/>
          <p:cNvSpPr>
            <a:spLocks noGrp="1"/>
          </p:cNvSpPr>
          <p:nvPr>
            <p:ph type="sldNum" sz="quarter" idx="5"/>
          </p:nvPr>
        </p:nvSpPr>
        <p:spPr/>
        <p:txBody>
          <a:bodyPr/>
          <a:lstStyle/>
          <a:p>
            <a:fld id="{47B8570D-DDB6-4238-9EBF-BCC09D29BE93}" type="slidenum">
              <a:rPr lang="en-NZ" smtClean="0"/>
              <a:t>7</a:t>
            </a:fld>
            <a:endParaRPr lang="en-NZ"/>
          </a:p>
        </p:txBody>
      </p:sp>
    </p:spTree>
    <p:extLst>
      <p:ext uri="{BB962C8B-B14F-4D97-AF65-F5344CB8AC3E}">
        <p14:creationId xmlns:p14="http://schemas.microsoft.com/office/powerpoint/2010/main" val="413644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Prices vary widely post covid</a:t>
            </a:r>
          </a:p>
          <a:p>
            <a:r>
              <a:rPr lang="en-US" dirty="0"/>
              <a:t>Pork prices most impacted</a:t>
            </a:r>
          </a:p>
          <a:p>
            <a:r>
              <a:rPr lang="en-US" dirty="0"/>
              <a:t>Goat imported  Local goat only on special order</a:t>
            </a:r>
            <a:endParaRPr lang="en-NZ" dirty="0"/>
          </a:p>
        </p:txBody>
      </p:sp>
      <p:sp>
        <p:nvSpPr>
          <p:cNvPr id="4" name="Slide Number Placeholder 3"/>
          <p:cNvSpPr>
            <a:spLocks noGrp="1"/>
          </p:cNvSpPr>
          <p:nvPr>
            <p:ph type="sldNum" sz="quarter" idx="5"/>
          </p:nvPr>
        </p:nvSpPr>
        <p:spPr/>
        <p:txBody>
          <a:bodyPr/>
          <a:lstStyle/>
          <a:p>
            <a:fld id="{47B8570D-DDB6-4238-9EBF-BCC09D29BE93}" type="slidenum">
              <a:rPr lang="en-NZ" smtClean="0"/>
              <a:t>8</a:t>
            </a:fld>
            <a:endParaRPr lang="en-NZ"/>
          </a:p>
        </p:txBody>
      </p:sp>
    </p:spTree>
    <p:extLst>
      <p:ext uri="{BB962C8B-B14F-4D97-AF65-F5344CB8AC3E}">
        <p14:creationId xmlns:p14="http://schemas.microsoft.com/office/powerpoint/2010/main" val="234856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94% of Goat Sold informally</a:t>
            </a:r>
          </a:p>
          <a:p>
            <a:r>
              <a:rPr lang="en-AU" dirty="0"/>
              <a:t>Only 6% sold through formal</a:t>
            </a:r>
          </a:p>
          <a:p>
            <a:r>
              <a:rPr lang="en-AU" dirty="0"/>
              <a:t>Pig industry has moved </a:t>
            </a:r>
            <a:r>
              <a:rPr lang="en-AU" dirty="0" err="1"/>
              <a:t>magiti</a:t>
            </a:r>
            <a:r>
              <a:rPr lang="en-AU" dirty="0"/>
              <a:t> into the formal sector through convenience.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3A297-71A6-4B91-94FB-27C7168C55E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3A297-71A6-4B91-94FB-27C7168C55E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Prime :-  carcasses which have a superior meat type conformation without regard to the presence of fat cover. They shall be thickly muscled throughout the body as indicated by a pronounced (bulging) outside leg (biceps femoris and semitendinosus), a full (rounded) back strip (longissimus dorsi), and a moderately thick outside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shoulder (triceps brachii group).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Average :- carcasses which have an average meat type conformation without regard to the presence of fat cover. They shall be moderately muscled throughout the body as indicated by a slightly thick and a slightly pronounced outside leg (biceps femoris and semitendinosus), a slightly full (flat or slightly shallow) back strip (longissimus dorsi), and a slightly thick to slightly thin outside shoulder (triceps brachii group). iii) Selection No.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Lean :- carcasses which have an inferior meat type conformation without regard to the presence of fat cover. The legs, back, and shoulders are narrow in relation with its length and they have very angular and sunken appearance.</a:t>
            </a:r>
            <a:endParaRPr lang="en-NZ"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47B8570D-DDB6-4238-9EBF-BCC09D29BE93}" type="slidenum">
              <a:rPr lang="en-NZ" smtClean="0"/>
              <a:t>13</a:t>
            </a:fld>
            <a:endParaRPr lang="en-NZ"/>
          </a:p>
        </p:txBody>
      </p:sp>
    </p:spTree>
    <p:extLst>
      <p:ext uri="{BB962C8B-B14F-4D97-AF65-F5344CB8AC3E}">
        <p14:creationId xmlns:p14="http://schemas.microsoft.com/office/powerpoint/2010/main" val="324011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2586986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50571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257310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319013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2802459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164022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8B779-9C48-4753-9A7F-4BA2B6140999}" type="datetimeFigureOut">
              <a:rPr lang="en-NZ" smtClean="0"/>
              <a:t>14/07/21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1933624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8B779-9C48-4753-9A7F-4BA2B6140999}" type="datetimeFigureOut">
              <a:rPr lang="en-NZ" smtClean="0"/>
              <a:t>14/07/21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1845727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8B779-9C48-4753-9A7F-4BA2B6140999}" type="datetimeFigureOut">
              <a:rPr lang="en-NZ" smtClean="0"/>
              <a:t>14/07/21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628178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8B779-9C48-4753-9A7F-4BA2B6140999}" type="datetimeFigureOut">
              <a:rPr lang="en-NZ" smtClean="0"/>
              <a:t>14/07/21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1864233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8B779-9C48-4753-9A7F-4BA2B6140999}" type="datetimeFigureOut">
              <a:rPr lang="en-NZ" smtClean="0"/>
              <a:t>14/07/21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3921729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3699367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E8958FE-6085-4424-9298-149E92361D35}" type="slidenum">
              <a:rPr lang="en-NZ" smtClean="0"/>
              <a:t>‹#›</a:t>
            </a:fld>
            <a:endParaRPr lang="en-NZ"/>
          </a:p>
        </p:txBody>
      </p:sp>
      <p:sp>
        <p:nvSpPr>
          <p:cNvPr id="5" name="Date Placeholder 4"/>
          <p:cNvSpPr>
            <a:spLocks noGrp="1"/>
          </p:cNvSpPr>
          <p:nvPr>
            <p:ph type="dt" sz="half" idx="10"/>
          </p:nvPr>
        </p:nvSpPr>
        <p:spPr/>
        <p:txBody>
          <a:bodyPr/>
          <a:lstStyle/>
          <a:p>
            <a:fld id="{8CA8B779-9C48-4753-9A7F-4BA2B6140999}" type="datetimeFigureOut">
              <a:rPr lang="en-NZ" smtClean="0"/>
              <a:t>14/07/21</a:t>
            </a:fld>
            <a:endParaRPr lang="en-NZ"/>
          </a:p>
        </p:txBody>
      </p:sp>
    </p:spTree>
    <p:extLst>
      <p:ext uri="{BB962C8B-B14F-4D97-AF65-F5344CB8AC3E}">
        <p14:creationId xmlns:p14="http://schemas.microsoft.com/office/powerpoint/2010/main" val="2963724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556720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8241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3931289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7393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3589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242912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8B779-9C48-4753-9A7F-4BA2B6140999}" type="datetimeFigureOut">
              <a:rPr lang="en-NZ" smtClean="0"/>
              <a:t>14/07/21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E8958FE-6085-4424-9298-149E92361D35}" type="slidenum">
              <a:rPr lang="en-NZ" smtClean="0"/>
              <a:t>‹#›</a:t>
            </a:fld>
            <a:endParaRPr lang="en-NZ"/>
          </a:p>
        </p:txBody>
      </p:sp>
    </p:spTree>
    <p:extLst>
      <p:ext uri="{BB962C8B-B14F-4D97-AF65-F5344CB8AC3E}">
        <p14:creationId xmlns:p14="http://schemas.microsoft.com/office/powerpoint/2010/main" val="1646014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3995846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2823224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214076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1836846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342351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833976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BE29-6170-4158-A311-1976DD708C4F}" type="datetimeFigureOut">
              <a:rPr lang="en-AU" smtClean="0"/>
              <a:pPr/>
              <a:t>14/07/2021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09B828B-4F31-4A70-8A32-678FF3A243D2}" type="slidenum">
              <a:rPr lang="en-AU" smtClean="0"/>
              <a:pPr/>
              <a:t>‹#›</a:t>
            </a:fld>
            <a:endParaRPr lang="en-AU"/>
          </a:p>
        </p:txBody>
      </p:sp>
    </p:spTree>
    <p:extLst>
      <p:ext uri="{BB962C8B-B14F-4D97-AF65-F5344CB8AC3E}">
        <p14:creationId xmlns:p14="http://schemas.microsoft.com/office/powerpoint/2010/main" val="1160879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BE29-6170-4158-A311-1976DD708C4F}" type="datetimeFigureOut">
              <a:rPr lang="en-AU" smtClean="0"/>
              <a:pPr/>
              <a:t>14/07/2021</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B828B-4F31-4A70-8A32-678FF3A243D2}" type="slidenum">
              <a:rPr lang="en-AU" smtClean="0"/>
              <a:pPr/>
              <a:t>‹#›</a:t>
            </a:fld>
            <a:endParaRPr lang="en-AU"/>
          </a:p>
        </p:txBody>
      </p:sp>
    </p:spTree>
    <p:extLst>
      <p:ext uri="{BB962C8B-B14F-4D97-AF65-F5344CB8AC3E}">
        <p14:creationId xmlns:p14="http://schemas.microsoft.com/office/powerpoint/2010/main" val="1521693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A8B779-9C48-4753-9A7F-4BA2B6140999}" type="datetimeFigureOut">
              <a:rPr lang="en-NZ" smtClean="0"/>
              <a:t>14/07/21</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E8958FE-6085-4424-9298-149E92361D35}" type="slidenum">
              <a:rPr lang="en-NZ" smtClean="0"/>
              <a:t>‹#›</a:t>
            </a:fld>
            <a:endParaRPr lang="en-NZ"/>
          </a:p>
        </p:txBody>
      </p:sp>
    </p:spTree>
    <p:extLst>
      <p:ext uri="{BB962C8B-B14F-4D97-AF65-F5344CB8AC3E}">
        <p14:creationId xmlns:p14="http://schemas.microsoft.com/office/powerpoint/2010/main" val="2942434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4.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36B1-60EF-4BCF-AA5A-37FF7973D1D0}"/>
              </a:ext>
            </a:extLst>
          </p:cNvPr>
          <p:cNvSpPr>
            <a:spLocks noGrp="1"/>
          </p:cNvSpPr>
          <p:nvPr>
            <p:ph type="ctrTitle"/>
          </p:nvPr>
        </p:nvSpPr>
        <p:spPr/>
        <p:txBody>
          <a:bodyPr/>
          <a:lstStyle/>
          <a:p>
            <a:pPr algn="ctr"/>
            <a:r>
              <a:rPr lang="en-US" b="1" dirty="0">
                <a:solidFill>
                  <a:schemeClr val="tx1"/>
                </a:solidFill>
              </a:rPr>
              <a:t>The Fiji Sheep and Goat Meat Markets</a:t>
            </a:r>
            <a:endParaRPr lang="en-NZ" b="1" dirty="0">
              <a:solidFill>
                <a:schemeClr val="tx1"/>
              </a:solidFill>
            </a:endParaRPr>
          </a:p>
        </p:txBody>
      </p:sp>
      <p:sp>
        <p:nvSpPr>
          <p:cNvPr id="3" name="Subtitle 2">
            <a:extLst>
              <a:ext uri="{FF2B5EF4-FFF2-40B4-BE49-F238E27FC236}">
                <a16:creationId xmlns:a16="http://schemas.microsoft.com/office/drawing/2014/main" id="{948D5704-F73B-4B48-BC28-7DE25A52830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820798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AE3C-E4BC-4AC2-B635-2887FB5437AE}"/>
              </a:ext>
            </a:extLst>
          </p:cNvPr>
          <p:cNvSpPr>
            <a:spLocks noGrp="1"/>
          </p:cNvSpPr>
          <p:nvPr>
            <p:ph type="title"/>
          </p:nvPr>
        </p:nvSpPr>
        <p:spPr/>
        <p:txBody>
          <a:bodyPr/>
          <a:lstStyle/>
          <a:p>
            <a:r>
              <a:rPr lang="en-US" b="1" dirty="0">
                <a:solidFill>
                  <a:schemeClr val="tx1"/>
                </a:solidFill>
              </a:rPr>
              <a:t>Pricing and Sourcing</a:t>
            </a:r>
            <a:endParaRPr lang="en-NZ" b="1" dirty="0">
              <a:solidFill>
                <a:schemeClr val="tx1"/>
              </a:solidFill>
            </a:endParaRPr>
          </a:p>
        </p:txBody>
      </p:sp>
      <p:sp>
        <p:nvSpPr>
          <p:cNvPr id="3" name="Content Placeholder 2">
            <a:extLst>
              <a:ext uri="{FF2B5EF4-FFF2-40B4-BE49-F238E27FC236}">
                <a16:creationId xmlns:a16="http://schemas.microsoft.com/office/drawing/2014/main" id="{5DD3CC15-2E8D-403B-88ED-3FB8AB50777D}"/>
              </a:ext>
            </a:extLst>
          </p:cNvPr>
          <p:cNvSpPr>
            <a:spLocks noGrp="1"/>
          </p:cNvSpPr>
          <p:nvPr>
            <p:ph idx="1"/>
          </p:nvPr>
        </p:nvSpPr>
        <p:spPr>
          <a:xfrm>
            <a:off x="677333" y="1477108"/>
            <a:ext cx="10267332" cy="4564255"/>
          </a:xfrm>
        </p:spPr>
        <p:txBody>
          <a:bodyPr>
            <a:noAutofit/>
          </a:bodyPr>
          <a:lstStyle/>
          <a:p>
            <a:pPr>
              <a:lnSpc>
                <a:spcPct val="150000"/>
              </a:lnSpc>
            </a:pPr>
            <a:r>
              <a:rPr lang="en-US" sz="2200" b="1" dirty="0"/>
              <a:t>Local produce sold in </a:t>
            </a:r>
            <a:r>
              <a:rPr lang="en-US" sz="2200" b="1" dirty="0" err="1"/>
              <a:t>Maqiti</a:t>
            </a:r>
            <a:r>
              <a:rPr lang="en-US" sz="2200" b="1" dirty="0"/>
              <a:t> market. Short value chain. Price not an issue</a:t>
            </a:r>
          </a:p>
          <a:p>
            <a:pPr>
              <a:lnSpc>
                <a:spcPct val="150000"/>
              </a:lnSpc>
            </a:pPr>
            <a:r>
              <a:rPr lang="en-US" sz="2200" b="1" dirty="0"/>
              <a:t>Local Sheep and Goat must be a special order at Supermarkets.</a:t>
            </a:r>
          </a:p>
          <a:p>
            <a:pPr>
              <a:lnSpc>
                <a:spcPct val="150000"/>
              </a:lnSpc>
            </a:pPr>
            <a:r>
              <a:rPr lang="en-US" sz="2200" b="1" dirty="0"/>
              <a:t>Regulatory requirements to move stock for slaughter. (Discouraging)</a:t>
            </a:r>
          </a:p>
          <a:p>
            <a:pPr>
              <a:lnSpc>
                <a:spcPct val="150000"/>
              </a:lnSpc>
            </a:pPr>
            <a:r>
              <a:rPr lang="en-US" sz="2200" b="1" dirty="0"/>
              <a:t>All Lamb/Mutton imports are off cuts. Local supply can’t compete</a:t>
            </a:r>
          </a:p>
          <a:p>
            <a:pPr>
              <a:lnSpc>
                <a:spcPct val="150000"/>
              </a:lnSpc>
            </a:pPr>
            <a:r>
              <a:rPr lang="en-US" sz="2200" b="1" dirty="0"/>
              <a:t>Feral NZ goat is the primary source of commercial goat supply. </a:t>
            </a:r>
          </a:p>
          <a:p>
            <a:pPr>
              <a:lnSpc>
                <a:spcPct val="150000"/>
              </a:lnSpc>
            </a:pPr>
            <a:r>
              <a:rPr lang="en-US" sz="2200" b="1" dirty="0"/>
              <a:t>Import duty set at 15%</a:t>
            </a:r>
            <a:endParaRPr lang="en-NZ" sz="2200" b="1" dirty="0"/>
          </a:p>
          <a:p>
            <a:pPr>
              <a:lnSpc>
                <a:spcPct val="150000"/>
              </a:lnSpc>
            </a:pPr>
            <a:r>
              <a:rPr lang="en-US" sz="2200" b="1" dirty="0"/>
              <a:t>50% Sheep from Aust and NZ respectively.</a:t>
            </a:r>
          </a:p>
          <a:p>
            <a:pPr>
              <a:lnSpc>
                <a:spcPct val="150000"/>
              </a:lnSpc>
            </a:pPr>
            <a:r>
              <a:rPr lang="en-US" sz="2200" b="1" dirty="0"/>
              <a:t>Imported directly by supermarkets. Short value chain.</a:t>
            </a:r>
          </a:p>
        </p:txBody>
      </p:sp>
    </p:spTree>
    <p:extLst>
      <p:ext uri="{BB962C8B-B14F-4D97-AF65-F5344CB8AC3E}">
        <p14:creationId xmlns:p14="http://schemas.microsoft.com/office/powerpoint/2010/main" val="30385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3512" y="5517232"/>
            <a:ext cx="1080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SUPPLY</a:t>
            </a:r>
          </a:p>
        </p:txBody>
      </p:sp>
      <p:sp>
        <p:nvSpPr>
          <p:cNvPr id="8" name="Rectangle 7"/>
          <p:cNvSpPr/>
          <p:nvPr/>
        </p:nvSpPr>
        <p:spPr>
          <a:xfrm>
            <a:off x="1703512" y="3356992"/>
            <a:ext cx="108012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MARKET MECHANISM</a:t>
            </a:r>
          </a:p>
        </p:txBody>
      </p:sp>
      <p:sp>
        <p:nvSpPr>
          <p:cNvPr id="9" name="Rectangle 8"/>
          <p:cNvSpPr/>
          <p:nvPr/>
        </p:nvSpPr>
        <p:spPr>
          <a:xfrm>
            <a:off x="1703512" y="1772816"/>
            <a:ext cx="108012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CONSUMER MARKET</a:t>
            </a:r>
          </a:p>
        </p:txBody>
      </p:sp>
      <p:sp>
        <p:nvSpPr>
          <p:cNvPr id="10" name="Rectangle 9"/>
          <p:cNvSpPr/>
          <p:nvPr/>
        </p:nvSpPr>
        <p:spPr>
          <a:xfrm>
            <a:off x="2855640" y="5517232"/>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200" b="1" dirty="0">
                <a:solidFill>
                  <a:prstClr val="white"/>
                </a:solidFill>
                <a:latin typeface="Calibri"/>
              </a:rPr>
              <a:t>660 TONNES</a:t>
            </a:r>
          </a:p>
          <a:p>
            <a:pPr algn="ctr"/>
            <a:r>
              <a:rPr lang="en-AU" sz="1200" b="1" dirty="0">
                <a:solidFill>
                  <a:prstClr val="white"/>
                </a:solidFill>
                <a:latin typeface="Calibri"/>
              </a:rPr>
              <a:t>F11 MILLION</a:t>
            </a:r>
          </a:p>
        </p:txBody>
      </p:sp>
      <p:sp>
        <p:nvSpPr>
          <p:cNvPr id="12" name="Rectangle 11"/>
          <p:cNvSpPr/>
          <p:nvPr/>
        </p:nvSpPr>
        <p:spPr>
          <a:xfrm>
            <a:off x="2855640" y="3356992"/>
            <a:ext cx="108012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200" b="1" dirty="0">
                <a:solidFill>
                  <a:prstClr val="white"/>
                </a:solidFill>
                <a:latin typeface="Calibri"/>
              </a:rPr>
              <a:t>F12 MILLION</a:t>
            </a:r>
          </a:p>
        </p:txBody>
      </p:sp>
      <p:sp>
        <p:nvSpPr>
          <p:cNvPr id="13" name="Rectangle 12"/>
          <p:cNvSpPr/>
          <p:nvPr/>
        </p:nvSpPr>
        <p:spPr>
          <a:xfrm>
            <a:off x="2855640" y="1772816"/>
            <a:ext cx="108012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200" b="1" dirty="0">
                <a:solidFill>
                  <a:prstClr val="white"/>
                </a:solidFill>
                <a:latin typeface="Calibri"/>
              </a:rPr>
              <a:t>F13 MILLION</a:t>
            </a:r>
          </a:p>
        </p:txBody>
      </p:sp>
      <p:sp>
        <p:nvSpPr>
          <p:cNvPr id="14" name="Rounded Rectangle 13"/>
          <p:cNvSpPr/>
          <p:nvPr/>
        </p:nvSpPr>
        <p:spPr>
          <a:xfrm>
            <a:off x="4007768" y="4941168"/>
            <a:ext cx="61926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latin typeface="Calibri"/>
            </a:endParaRPr>
          </a:p>
        </p:txBody>
      </p:sp>
      <p:sp>
        <p:nvSpPr>
          <p:cNvPr id="16" name="Rectangle 15"/>
          <p:cNvSpPr/>
          <p:nvPr/>
        </p:nvSpPr>
        <p:spPr>
          <a:xfrm>
            <a:off x="8832304" y="5013176"/>
            <a:ext cx="432048" cy="28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900" dirty="0">
                <a:solidFill>
                  <a:prstClr val="black"/>
                </a:solidFill>
                <a:latin typeface="Calibri"/>
              </a:rPr>
              <a:t>30 t</a:t>
            </a:r>
          </a:p>
        </p:txBody>
      </p:sp>
      <p:sp>
        <p:nvSpPr>
          <p:cNvPr id="19" name="Rectangle 18"/>
          <p:cNvSpPr/>
          <p:nvPr/>
        </p:nvSpPr>
        <p:spPr>
          <a:xfrm>
            <a:off x="4007768" y="5517232"/>
            <a:ext cx="151200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100" dirty="0">
                <a:solidFill>
                  <a:prstClr val="black"/>
                </a:solidFill>
                <a:latin typeface="Calibri"/>
              </a:rPr>
              <a:t>SMALLHOLDERS</a:t>
            </a:r>
          </a:p>
          <a:p>
            <a:pPr algn="ctr"/>
            <a:r>
              <a:rPr lang="en-AU" sz="1100" dirty="0">
                <a:solidFill>
                  <a:prstClr val="black"/>
                </a:solidFill>
                <a:latin typeface="Calibri"/>
              </a:rPr>
              <a:t>10,000 FARMS</a:t>
            </a:r>
          </a:p>
          <a:p>
            <a:pPr algn="ctr"/>
            <a:r>
              <a:rPr lang="en-AU" sz="1100" dirty="0">
                <a:solidFill>
                  <a:prstClr val="black"/>
                </a:solidFill>
                <a:latin typeface="Calibri"/>
              </a:rPr>
              <a:t>100,000 GOATS</a:t>
            </a:r>
          </a:p>
          <a:p>
            <a:pPr algn="ctr"/>
            <a:r>
              <a:rPr lang="en-AU" sz="1100" dirty="0">
                <a:solidFill>
                  <a:prstClr val="black"/>
                </a:solidFill>
                <a:latin typeface="Calibri"/>
              </a:rPr>
              <a:t>10 GOATS/FARM</a:t>
            </a:r>
          </a:p>
        </p:txBody>
      </p:sp>
      <p:sp>
        <p:nvSpPr>
          <p:cNvPr id="21" name="Rectangle 20"/>
          <p:cNvSpPr/>
          <p:nvPr/>
        </p:nvSpPr>
        <p:spPr>
          <a:xfrm>
            <a:off x="5591944" y="5517232"/>
            <a:ext cx="1512000"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dirty="0">
                <a:solidFill>
                  <a:prstClr val="black"/>
                </a:solidFill>
                <a:latin typeface="Calibri"/>
              </a:rPr>
              <a:t>SMALL COMMERCIAL</a:t>
            </a:r>
          </a:p>
          <a:p>
            <a:pPr algn="ctr"/>
            <a:r>
              <a:rPr lang="en-AU" sz="1100" dirty="0">
                <a:solidFill>
                  <a:prstClr val="black"/>
                </a:solidFill>
                <a:latin typeface="Calibri"/>
              </a:rPr>
              <a:t>20 FARMS</a:t>
            </a:r>
          </a:p>
          <a:p>
            <a:pPr algn="ctr"/>
            <a:r>
              <a:rPr lang="en-AU" sz="1100" dirty="0">
                <a:solidFill>
                  <a:prstClr val="black"/>
                </a:solidFill>
                <a:latin typeface="Calibri"/>
              </a:rPr>
              <a:t>3,000 GOATS</a:t>
            </a:r>
          </a:p>
          <a:p>
            <a:pPr algn="ctr"/>
            <a:r>
              <a:rPr lang="en-AU" sz="1100" dirty="0">
                <a:solidFill>
                  <a:prstClr val="black"/>
                </a:solidFill>
                <a:latin typeface="Calibri"/>
              </a:rPr>
              <a:t>150 GOATS/FARM</a:t>
            </a:r>
          </a:p>
        </p:txBody>
      </p:sp>
      <p:sp>
        <p:nvSpPr>
          <p:cNvPr id="22" name="Rectangle 21"/>
          <p:cNvSpPr/>
          <p:nvPr/>
        </p:nvSpPr>
        <p:spPr>
          <a:xfrm>
            <a:off x="7176120" y="5517232"/>
            <a:ext cx="1512000"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100" dirty="0">
                <a:solidFill>
                  <a:prstClr val="black"/>
                </a:solidFill>
                <a:latin typeface="Calibri"/>
              </a:rPr>
              <a:t>LARGE COMMERCIAL</a:t>
            </a:r>
          </a:p>
          <a:p>
            <a:pPr algn="ctr"/>
            <a:r>
              <a:rPr lang="en-AU" sz="1100" dirty="0">
                <a:solidFill>
                  <a:prstClr val="black"/>
                </a:solidFill>
                <a:latin typeface="Calibri"/>
              </a:rPr>
              <a:t>1 FARMS</a:t>
            </a:r>
          </a:p>
          <a:p>
            <a:pPr algn="ctr"/>
            <a:r>
              <a:rPr lang="en-AU" sz="1100" dirty="0">
                <a:solidFill>
                  <a:prstClr val="black"/>
                </a:solidFill>
                <a:latin typeface="Calibri"/>
              </a:rPr>
              <a:t>500 GOATS</a:t>
            </a:r>
          </a:p>
          <a:p>
            <a:pPr algn="ctr"/>
            <a:r>
              <a:rPr lang="en-AU" sz="1100" dirty="0">
                <a:solidFill>
                  <a:prstClr val="black"/>
                </a:solidFill>
                <a:latin typeface="Calibri"/>
              </a:rPr>
              <a:t>500 GOATS/FARM</a:t>
            </a:r>
          </a:p>
        </p:txBody>
      </p:sp>
      <p:sp>
        <p:nvSpPr>
          <p:cNvPr id="23" name="Rectangle 22"/>
          <p:cNvSpPr/>
          <p:nvPr/>
        </p:nvSpPr>
        <p:spPr>
          <a:xfrm>
            <a:off x="8760296" y="5517232"/>
            <a:ext cx="1512000"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100" dirty="0">
                <a:solidFill>
                  <a:prstClr val="black"/>
                </a:solidFill>
                <a:latin typeface="Calibri"/>
              </a:rPr>
              <a:t>IMPORTS</a:t>
            </a:r>
          </a:p>
          <a:p>
            <a:pPr algn="ctr"/>
            <a:r>
              <a:rPr lang="en-AU" sz="1100" dirty="0">
                <a:solidFill>
                  <a:prstClr val="black"/>
                </a:solidFill>
                <a:latin typeface="Calibri"/>
              </a:rPr>
              <a:t>BONEIN FROM AUS &amp; NZ</a:t>
            </a:r>
          </a:p>
        </p:txBody>
      </p:sp>
      <p:cxnSp>
        <p:nvCxnSpPr>
          <p:cNvPr id="25" name="Straight Arrow Connector 24"/>
          <p:cNvCxnSpPr>
            <a:stCxn id="19" idx="0"/>
            <a:endCxn id="15" idx="2"/>
          </p:cNvCxnSpPr>
          <p:nvPr/>
        </p:nvCxnSpPr>
        <p:spPr>
          <a:xfrm flipV="1">
            <a:off x="4763768" y="5301176"/>
            <a:ext cx="1656268" cy="21605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21" idx="0"/>
            <a:endCxn id="16" idx="2"/>
          </p:cNvCxnSpPr>
          <p:nvPr/>
        </p:nvCxnSpPr>
        <p:spPr>
          <a:xfrm flipV="1">
            <a:off x="6347944" y="5301176"/>
            <a:ext cx="2700384" cy="21605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22" idx="0"/>
            <a:endCxn id="18" idx="2"/>
          </p:cNvCxnSpPr>
          <p:nvPr/>
        </p:nvCxnSpPr>
        <p:spPr>
          <a:xfrm flipV="1">
            <a:off x="7932120" y="5301176"/>
            <a:ext cx="1584260" cy="21605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23" idx="0"/>
            <a:endCxn id="17" idx="2"/>
          </p:cNvCxnSpPr>
          <p:nvPr/>
        </p:nvCxnSpPr>
        <p:spPr>
          <a:xfrm flipV="1">
            <a:off x="9516296" y="5301176"/>
            <a:ext cx="468136" cy="21605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26" name="Rounded Rectangle 25"/>
          <p:cNvSpPr/>
          <p:nvPr/>
        </p:nvSpPr>
        <p:spPr>
          <a:xfrm>
            <a:off x="4007768" y="1772816"/>
            <a:ext cx="61926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latin typeface="Calibri"/>
            </a:endParaRPr>
          </a:p>
        </p:txBody>
      </p:sp>
      <p:sp>
        <p:nvSpPr>
          <p:cNvPr id="35" name="Rectangle 34"/>
          <p:cNvSpPr/>
          <p:nvPr/>
        </p:nvSpPr>
        <p:spPr>
          <a:xfrm>
            <a:off x="8112224" y="3356992"/>
            <a:ext cx="1008112" cy="36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dirty="0">
                <a:solidFill>
                  <a:prstClr val="black"/>
                </a:solidFill>
                <a:latin typeface="Calibri"/>
              </a:rPr>
              <a:t>FMIB/</a:t>
            </a:r>
          </a:p>
          <a:p>
            <a:pPr algn="ctr"/>
            <a:r>
              <a:rPr lang="en-AU" sz="1100" dirty="0">
                <a:solidFill>
                  <a:prstClr val="black"/>
                </a:solidFill>
                <a:latin typeface="Calibri"/>
              </a:rPr>
              <a:t>WHOLESALER</a:t>
            </a:r>
          </a:p>
        </p:txBody>
      </p:sp>
      <p:sp>
        <p:nvSpPr>
          <p:cNvPr id="37" name="Rectangle 36"/>
          <p:cNvSpPr/>
          <p:nvPr/>
        </p:nvSpPr>
        <p:spPr>
          <a:xfrm>
            <a:off x="9192344" y="3356992"/>
            <a:ext cx="1007952"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100" dirty="0">
                <a:solidFill>
                  <a:prstClr val="black"/>
                </a:solidFill>
                <a:latin typeface="Calibri"/>
              </a:rPr>
              <a:t>WHOLESALER</a:t>
            </a:r>
          </a:p>
        </p:txBody>
      </p:sp>
      <p:cxnSp>
        <p:nvCxnSpPr>
          <p:cNvPr id="40" name="Straight Arrow Connector 39"/>
          <p:cNvCxnSpPr>
            <a:stCxn id="17" idx="0"/>
            <a:endCxn id="37" idx="2"/>
          </p:cNvCxnSpPr>
          <p:nvPr/>
        </p:nvCxnSpPr>
        <p:spPr>
          <a:xfrm flipH="1" flipV="1">
            <a:off x="9696320" y="3716992"/>
            <a:ext cx="288112" cy="1296184"/>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15" idx="0"/>
            <a:endCxn id="34" idx="2"/>
          </p:cNvCxnSpPr>
          <p:nvPr/>
        </p:nvCxnSpPr>
        <p:spPr>
          <a:xfrm flipH="1" flipV="1">
            <a:off x="6023992" y="3716992"/>
            <a:ext cx="396044" cy="1296184"/>
          </a:xfrm>
          <a:prstGeom prst="straightConnector1">
            <a:avLst/>
          </a:prstGeom>
          <a:ln w="57150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53" name="Straight Arrow Connector 52"/>
          <p:cNvCxnSpPr>
            <a:stCxn id="16" idx="0"/>
            <a:endCxn id="34" idx="2"/>
          </p:cNvCxnSpPr>
          <p:nvPr/>
        </p:nvCxnSpPr>
        <p:spPr>
          <a:xfrm flipH="1" flipV="1">
            <a:off x="6023992" y="3716992"/>
            <a:ext cx="3024336" cy="1296184"/>
          </a:xfrm>
          <a:prstGeom prst="straightConnector1">
            <a:avLst/>
          </a:prstGeom>
          <a:ln w="190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a:stCxn id="34" idx="0"/>
            <a:endCxn id="28" idx="2"/>
          </p:cNvCxnSpPr>
          <p:nvPr/>
        </p:nvCxnSpPr>
        <p:spPr>
          <a:xfrm flipV="1">
            <a:off x="6023992" y="2132856"/>
            <a:ext cx="756084" cy="1224136"/>
          </a:xfrm>
          <a:prstGeom prst="straightConnector1">
            <a:avLst/>
          </a:prstGeom>
          <a:ln w="59690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103" name="Straight Arrow Connector 102"/>
          <p:cNvCxnSpPr>
            <a:stCxn id="37" idx="0"/>
            <a:endCxn id="30" idx="2"/>
          </p:cNvCxnSpPr>
          <p:nvPr/>
        </p:nvCxnSpPr>
        <p:spPr>
          <a:xfrm flipV="1">
            <a:off x="9696320" y="2132856"/>
            <a:ext cx="144096" cy="1224136"/>
          </a:xfrm>
          <a:prstGeom prst="straightConnector1">
            <a:avLst/>
          </a:prstGeom>
          <a:ln w="47625">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141" name="Rectangle 140"/>
          <p:cNvSpPr/>
          <p:nvPr/>
        </p:nvSpPr>
        <p:spPr>
          <a:xfrm>
            <a:off x="4007768" y="188640"/>
            <a:ext cx="4680520" cy="36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b="1" dirty="0">
                <a:solidFill>
                  <a:prstClr val="black"/>
                </a:solidFill>
                <a:latin typeface="Calibri"/>
              </a:rPr>
              <a:t>HOUSEHOLD/MAQITI MARKET</a:t>
            </a:r>
          </a:p>
          <a:p>
            <a:pPr algn="ctr"/>
            <a:r>
              <a:rPr lang="en-AU" sz="1200" b="1" dirty="0">
                <a:solidFill>
                  <a:prstClr val="black"/>
                </a:solidFill>
                <a:latin typeface="Calibri"/>
              </a:rPr>
              <a:t>620 tonnes</a:t>
            </a:r>
          </a:p>
        </p:txBody>
      </p:sp>
      <p:cxnSp>
        <p:nvCxnSpPr>
          <p:cNvPr id="151" name="Straight Arrow Connector 150"/>
          <p:cNvCxnSpPr>
            <a:stCxn id="28" idx="0"/>
            <a:endCxn id="141" idx="2"/>
          </p:cNvCxnSpPr>
          <p:nvPr/>
        </p:nvCxnSpPr>
        <p:spPr>
          <a:xfrm flipH="1" flipV="1">
            <a:off x="6348028" y="548640"/>
            <a:ext cx="432048" cy="1296184"/>
          </a:xfrm>
          <a:prstGeom prst="straightConnector1">
            <a:avLst/>
          </a:prstGeom>
          <a:ln w="596900">
            <a:solidFill>
              <a:srgbClr val="002060"/>
            </a:solidFill>
            <a:tailEnd type="triangle" w="sm" len="sm"/>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007768" y="3356992"/>
            <a:ext cx="4032448" cy="36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100" dirty="0">
                <a:solidFill>
                  <a:prstClr val="black"/>
                </a:solidFill>
                <a:latin typeface="Calibri"/>
              </a:rPr>
              <a:t>HOUSEHOLD / MAGITI MARKET</a:t>
            </a:r>
          </a:p>
        </p:txBody>
      </p:sp>
      <p:sp>
        <p:nvSpPr>
          <p:cNvPr id="28" name="Rectangle 27"/>
          <p:cNvSpPr/>
          <p:nvPr/>
        </p:nvSpPr>
        <p:spPr>
          <a:xfrm>
            <a:off x="4079776" y="1844824"/>
            <a:ext cx="5400600"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solidFill>
                  <a:prstClr val="black"/>
                </a:solidFill>
                <a:latin typeface="Calibri"/>
              </a:rPr>
              <a:t>620 tonnes</a:t>
            </a:r>
          </a:p>
        </p:txBody>
      </p:sp>
      <p:sp>
        <p:nvSpPr>
          <p:cNvPr id="30" name="Rectangle 29"/>
          <p:cNvSpPr/>
          <p:nvPr/>
        </p:nvSpPr>
        <p:spPr>
          <a:xfrm>
            <a:off x="9552384" y="1844824"/>
            <a:ext cx="576064"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900" dirty="0">
                <a:solidFill>
                  <a:prstClr val="black"/>
                </a:solidFill>
                <a:latin typeface="Calibri"/>
              </a:rPr>
              <a:t>42 tonnes</a:t>
            </a:r>
          </a:p>
        </p:txBody>
      </p:sp>
      <p:sp>
        <p:nvSpPr>
          <p:cNvPr id="60" name="TextBox 59"/>
          <p:cNvSpPr txBox="1"/>
          <p:nvPr/>
        </p:nvSpPr>
        <p:spPr>
          <a:xfrm>
            <a:off x="1703512" y="188621"/>
            <a:ext cx="2232248" cy="1015663"/>
          </a:xfrm>
          <a:prstGeom prst="rect">
            <a:avLst/>
          </a:prstGeom>
          <a:solidFill>
            <a:srgbClr val="FFFF00"/>
          </a:solidFill>
          <a:ln>
            <a:solidFill>
              <a:schemeClr val="tx1"/>
            </a:solidFill>
          </a:ln>
        </p:spPr>
        <p:txBody>
          <a:bodyPr wrap="square" rtlCol="0">
            <a:spAutoFit/>
          </a:bodyPr>
          <a:lstStyle/>
          <a:p>
            <a:pPr algn="ctr"/>
            <a:r>
              <a:rPr lang="en-AU" b="1" dirty="0">
                <a:solidFill>
                  <a:prstClr val="black"/>
                </a:solidFill>
                <a:latin typeface="Calibri"/>
              </a:rPr>
              <a:t>GOAT VALUE CHAIN IN FIJI</a:t>
            </a:r>
          </a:p>
          <a:p>
            <a:pPr algn="ctr"/>
            <a:r>
              <a:rPr lang="en-AU" sz="1200" b="1" dirty="0">
                <a:solidFill>
                  <a:prstClr val="black"/>
                </a:solidFill>
                <a:latin typeface="Calibri"/>
              </a:rPr>
              <a:t>ARROW SIZES REPRESENT VOLUME/VALUE FLOWS</a:t>
            </a:r>
          </a:p>
        </p:txBody>
      </p:sp>
      <p:cxnSp>
        <p:nvCxnSpPr>
          <p:cNvPr id="130" name="Straight Arrow Connector 129"/>
          <p:cNvCxnSpPr>
            <a:stCxn id="10" idx="0"/>
            <a:endCxn id="12" idx="2"/>
          </p:cNvCxnSpPr>
          <p:nvPr/>
        </p:nvCxnSpPr>
        <p:spPr>
          <a:xfrm flipV="1">
            <a:off x="3395640" y="3716992"/>
            <a:ext cx="60" cy="18002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2" idx="0"/>
            <a:endCxn id="13" idx="2"/>
          </p:cNvCxnSpPr>
          <p:nvPr/>
        </p:nvCxnSpPr>
        <p:spPr>
          <a:xfrm flipV="1">
            <a:off x="3395700" y="2132816"/>
            <a:ext cx="0" cy="122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1703512" y="3861048"/>
            <a:ext cx="1080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ABATTOIR &amp; DELIVERY</a:t>
            </a:r>
          </a:p>
        </p:txBody>
      </p:sp>
      <p:sp>
        <p:nvSpPr>
          <p:cNvPr id="18" name="Rectangle 17"/>
          <p:cNvSpPr/>
          <p:nvPr/>
        </p:nvSpPr>
        <p:spPr>
          <a:xfrm>
            <a:off x="9336360" y="5013176"/>
            <a:ext cx="360040" cy="28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900" dirty="0">
                <a:solidFill>
                  <a:prstClr val="black"/>
                </a:solidFill>
                <a:latin typeface="Calibri"/>
              </a:rPr>
              <a:t>5 t</a:t>
            </a:r>
          </a:p>
        </p:txBody>
      </p:sp>
      <p:sp>
        <p:nvSpPr>
          <p:cNvPr id="17" name="Rectangle 16"/>
          <p:cNvSpPr/>
          <p:nvPr/>
        </p:nvSpPr>
        <p:spPr>
          <a:xfrm>
            <a:off x="9768408" y="5013176"/>
            <a:ext cx="432048" cy="28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900" dirty="0">
                <a:solidFill>
                  <a:prstClr val="black"/>
                </a:solidFill>
                <a:latin typeface="Calibri"/>
              </a:rPr>
              <a:t>25t</a:t>
            </a:r>
          </a:p>
        </p:txBody>
      </p:sp>
      <p:sp>
        <p:nvSpPr>
          <p:cNvPr id="126" name="Rectangle 125"/>
          <p:cNvSpPr/>
          <p:nvPr/>
        </p:nvSpPr>
        <p:spPr>
          <a:xfrm>
            <a:off x="2927648" y="2276872"/>
            <a:ext cx="936000" cy="360000"/>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000" b="1" dirty="0">
                <a:solidFill>
                  <a:prstClr val="white"/>
                </a:solidFill>
                <a:latin typeface="Calibri"/>
              </a:rPr>
              <a:t>VALUE ADD F1 MILLION</a:t>
            </a:r>
          </a:p>
        </p:txBody>
      </p:sp>
      <p:sp>
        <p:nvSpPr>
          <p:cNvPr id="127" name="Rectangle 126"/>
          <p:cNvSpPr/>
          <p:nvPr/>
        </p:nvSpPr>
        <p:spPr>
          <a:xfrm>
            <a:off x="2927648" y="3861048"/>
            <a:ext cx="936000" cy="360000"/>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000" b="1" dirty="0">
                <a:solidFill>
                  <a:prstClr val="white"/>
                </a:solidFill>
                <a:latin typeface="Calibri"/>
              </a:rPr>
              <a:t>VALUE ADD F1 MILLION</a:t>
            </a:r>
          </a:p>
        </p:txBody>
      </p:sp>
      <p:sp>
        <p:nvSpPr>
          <p:cNvPr id="139" name="Rectangle 138"/>
          <p:cNvSpPr/>
          <p:nvPr/>
        </p:nvSpPr>
        <p:spPr>
          <a:xfrm>
            <a:off x="1703512" y="2276872"/>
            <a:ext cx="108012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RETAIL</a:t>
            </a:r>
          </a:p>
        </p:txBody>
      </p:sp>
      <p:cxnSp>
        <p:nvCxnSpPr>
          <p:cNvPr id="140" name="Straight Arrow Connector 139"/>
          <p:cNvCxnSpPr>
            <a:stCxn id="18" idx="0"/>
            <a:endCxn id="34" idx="2"/>
          </p:cNvCxnSpPr>
          <p:nvPr/>
        </p:nvCxnSpPr>
        <p:spPr>
          <a:xfrm flipH="1" flipV="1">
            <a:off x="6023992" y="3716992"/>
            <a:ext cx="3492388" cy="1296184"/>
          </a:xfrm>
          <a:prstGeom prst="straightConnector1">
            <a:avLst/>
          </a:prstGeom>
          <a:ln w="6350">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146" name="Curved Up Arrow 145"/>
          <p:cNvSpPr/>
          <p:nvPr/>
        </p:nvSpPr>
        <p:spPr>
          <a:xfrm flipH="1">
            <a:off x="4727848" y="6137920"/>
            <a:ext cx="2744288" cy="4594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prstClr val="black"/>
                </a:solidFill>
                <a:latin typeface="Calibri"/>
              </a:rPr>
              <a:t>FLOCK MULTIPLICATION</a:t>
            </a:r>
          </a:p>
        </p:txBody>
      </p:sp>
      <p:sp>
        <p:nvSpPr>
          <p:cNvPr id="15" name="Rectangle 14"/>
          <p:cNvSpPr/>
          <p:nvPr/>
        </p:nvSpPr>
        <p:spPr>
          <a:xfrm>
            <a:off x="4079776" y="5013176"/>
            <a:ext cx="4680520" cy="28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solidFill>
                  <a:prstClr val="black"/>
                </a:solidFill>
                <a:latin typeface="Calibri"/>
              </a:rPr>
              <a:t>600 tonnes</a:t>
            </a:r>
          </a:p>
        </p:txBody>
      </p:sp>
      <p:sp>
        <p:nvSpPr>
          <p:cNvPr id="156" name="Curved Up Arrow 155"/>
          <p:cNvSpPr/>
          <p:nvPr/>
        </p:nvSpPr>
        <p:spPr>
          <a:xfrm flipH="1">
            <a:off x="5087888" y="6237312"/>
            <a:ext cx="1224136"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dirty="0">
              <a:solidFill>
                <a:prstClr val="black"/>
              </a:solidFill>
              <a:latin typeface="Calibri"/>
            </a:endParaRPr>
          </a:p>
        </p:txBody>
      </p:sp>
      <p:cxnSp>
        <p:nvCxnSpPr>
          <p:cNvPr id="158" name="Straight Arrow Connector 157"/>
          <p:cNvCxnSpPr>
            <a:stCxn id="16" idx="0"/>
            <a:endCxn id="35" idx="2"/>
          </p:cNvCxnSpPr>
          <p:nvPr/>
        </p:nvCxnSpPr>
        <p:spPr>
          <a:xfrm flipH="1" flipV="1">
            <a:off x="8616280" y="3716992"/>
            <a:ext cx="432048" cy="1296184"/>
          </a:xfrm>
          <a:prstGeom prst="straightConnector1">
            <a:avLst/>
          </a:prstGeom>
          <a:ln w="9525">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170" name="Rectangle 169"/>
          <p:cNvSpPr/>
          <p:nvPr/>
        </p:nvSpPr>
        <p:spPr>
          <a:xfrm>
            <a:off x="9552384" y="188620"/>
            <a:ext cx="61188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800" b="1" dirty="0">
                <a:solidFill>
                  <a:prstClr val="black"/>
                </a:solidFill>
                <a:latin typeface="Calibri"/>
              </a:rPr>
              <a:t>FOOD SERVICE</a:t>
            </a:r>
          </a:p>
          <a:p>
            <a:pPr algn="ctr"/>
            <a:r>
              <a:rPr lang="en-AU" sz="800" b="1" dirty="0">
                <a:solidFill>
                  <a:prstClr val="black"/>
                </a:solidFill>
                <a:latin typeface="Calibri"/>
              </a:rPr>
              <a:t>2 tonnes</a:t>
            </a:r>
          </a:p>
        </p:txBody>
      </p:sp>
      <p:sp>
        <p:nvSpPr>
          <p:cNvPr id="184" name="Rectangle 183"/>
          <p:cNvSpPr/>
          <p:nvPr/>
        </p:nvSpPr>
        <p:spPr>
          <a:xfrm>
            <a:off x="8760296" y="188620"/>
            <a:ext cx="720080" cy="36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000" b="1" dirty="0">
                <a:solidFill>
                  <a:prstClr val="black"/>
                </a:solidFill>
                <a:latin typeface="Calibri"/>
              </a:rPr>
              <a:t>RETAIL </a:t>
            </a:r>
          </a:p>
          <a:p>
            <a:pPr algn="ctr"/>
            <a:r>
              <a:rPr lang="en-AU" sz="1000" b="1" dirty="0">
                <a:solidFill>
                  <a:prstClr val="black"/>
                </a:solidFill>
                <a:latin typeface="Calibri"/>
              </a:rPr>
              <a:t>40 tonnes</a:t>
            </a:r>
          </a:p>
        </p:txBody>
      </p:sp>
      <p:cxnSp>
        <p:nvCxnSpPr>
          <p:cNvPr id="187" name="Straight Arrow Connector 186"/>
          <p:cNvCxnSpPr>
            <a:stCxn id="35" idx="0"/>
            <a:endCxn id="30" idx="2"/>
          </p:cNvCxnSpPr>
          <p:nvPr/>
        </p:nvCxnSpPr>
        <p:spPr>
          <a:xfrm flipV="1">
            <a:off x="8616280" y="2132856"/>
            <a:ext cx="1224136" cy="1224136"/>
          </a:xfrm>
          <a:prstGeom prst="straightConnector1">
            <a:avLst/>
          </a:prstGeom>
          <a:ln w="952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98" name="Straight Arrow Connector 197"/>
          <p:cNvCxnSpPr>
            <a:stCxn id="30" idx="0"/>
            <a:endCxn id="184" idx="2"/>
          </p:cNvCxnSpPr>
          <p:nvPr/>
        </p:nvCxnSpPr>
        <p:spPr>
          <a:xfrm flipH="1" flipV="1">
            <a:off x="9120336" y="548620"/>
            <a:ext cx="720080" cy="1296204"/>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201" name="Straight Arrow Connector 200"/>
          <p:cNvCxnSpPr>
            <a:stCxn id="30" idx="0"/>
            <a:endCxn id="170" idx="2"/>
          </p:cNvCxnSpPr>
          <p:nvPr/>
        </p:nvCxnSpPr>
        <p:spPr>
          <a:xfrm flipV="1">
            <a:off x="9840416" y="548660"/>
            <a:ext cx="17912" cy="1296164"/>
          </a:xfrm>
          <a:prstGeom prst="straightConnector1">
            <a:avLst/>
          </a:prstGeom>
          <a:ln w="3175">
            <a:solidFill>
              <a:srgbClr val="00206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3512" y="5517232"/>
            <a:ext cx="10800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SUPPLY</a:t>
            </a:r>
          </a:p>
        </p:txBody>
      </p:sp>
      <p:sp>
        <p:nvSpPr>
          <p:cNvPr id="7" name="Rectangle 6"/>
          <p:cNvSpPr/>
          <p:nvPr/>
        </p:nvSpPr>
        <p:spPr>
          <a:xfrm>
            <a:off x="1703512" y="3933056"/>
            <a:ext cx="108012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WHOLESALE/</a:t>
            </a:r>
          </a:p>
          <a:p>
            <a:pPr algn="ctr"/>
            <a:r>
              <a:rPr lang="en-AU" sz="1200" b="1" dirty="0">
                <a:solidFill>
                  <a:prstClr val="white"/>
                </a:solidFill>
                <a:latin typeface="Calibri"/>
              </a:rPr>
              <a:t>PROCESS</a:t>
            </a:r>
          </a:p>
        </p:txBody>
      </p:sp>
      <p:sp>
        <p:nvSpPr>
          <p:cNvPr id="8" name="Rectangle 7"/>
          <p:cNvSpPr/>
          <p:nvPr/>
        </p:nvSpPr>
        <p:spPr>
          <a:xfrm>
            <a:off x="1703512" y="2924944"/>
            <a:ext cx="108012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MARKET MECHANISM</a:t>
            </a:r>
          </a:p>
        </p:txBody>
      </p:sp>
      <p:sp>
        <p:nvSpPr>
          <p:cNvPr id="9" name="Rectangle 8"/>
          <p:cNvSpPr/>
          <p:nvPr/>
        </p:nvSpPr>
        <p:spPr>
          <a:xfrm>
            <a:off x="1703512" y="1700808"/>
            <a:ext cx="108012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CONSUMER MARKET</a:t>
            </a:r>
          </a:p>
        </p:txBody>
      </p:sp>
      <p:sp>
        <p:nvSpPr>
          <p:cNvPr id="10" name="Rectangle 9"/>
          <p:cNvSpPr/>
          <p:nvPr/>
        </p:nvSpPr>
        <p:spPr>
          <a:xfrm>
            <a:off x="2855640" y="5517232"/>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200" b="1" dirty="0">
                <a:solidFill>
                  <a:prstClr val="white"/>
                </a:solidFill>
                <a:latin typeface="Calibri"/>
              </a:rPr>
              <a:t>5,100 </a:t>
            </a:r>
            <a:r>
              <a:rPr lang="en-AU" sz="1100" b="1" dirty="0">
                <a:solidFill>
                  <a:prstClr val="white"/>
                </a:solidFill>
                <a:latin typeface="Calibri"/>
              </a:rPr>
              <a:t>TONNES</a:t>
            </a:r>
          </a:p>
          <a:p>
            <a:pPr algn="ctr"/>
            <a:r>
              <a:rPr lang="en-AU" sz="1200" b="1" dirty="0">
                <a:solidFill>
                  <a:prstClr val="white"/>
                </a:solidFill>
                <a:latin typeface="Calibri"/>
              </a:rPr>
              <a:t>F50 MILLION</a:t>
            </a:r>
          </a:p>
        </p:txBody>
      </p:sp>
      <p:sp>
        <p:nvSpPr>
          <p:cNvPr id="12" name="Rectangle 11"/>
          <p:cNvSpPr/>
          <p:nvPr/>
        </p:nvSpPr>
        <p:spPr>
          <a:xfrm>
            <a:off x="2855640" y="2924944"/>
            <a:ext cx="108012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200" b="1" dirty="0">
                <a:solidFill>
                  <a:prstClr val="white"/>
                </a:solidFill>
                <a:latin typeface="Calibri"/>
              </a:rPr>
              <a:t>F57 MILLION</a:t>
            </a:r>
          </a:p>
        </p:txBody>
      </p:sp>
      <p:sp>
        <p:nvSpPr>
          <p:cNvPr id="13" name="Rectangle 12"/>
          <p:cNvSpPr/>
          <p:nvPr/>
        </p:nvSpPr>
        <p:spPr>
          <a:xfrm>
            <a:off x="2855640" y="1700808"/>
            <a:ext cx="108012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200" b="1" dirty="0">
                <a:solidFill>
                  <a:prstClr val="white"/>
                </a:solidFill>
                <a:latin typeface="Calibri"/>
              </a:rPr>
              <a:t>F70 MILLION</a:t>
            </a:r>
          </a:p>
        </p:txBody>
      </p:sp>
      <p:sp>
        <p:nvSpPr>
          <p:cNvPr id="14" name="Rounded Rectangle 13"/>
          <p:cNvSpPr/>
          <p:nvPr/>
        </p:nvSpPr>
        <p:spPr>
          <a:xfrm>
            <a:off x="4007768" y="4941168"/>
            <a:ext cx="61926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prstClr val="black"/>
              </a:solidFill>
              <a:latin typeface="Calibri"/>
            </a:endParaRPr>
          </a:p>
        </p:txBody>
      </p:sp>
      <p:sp>
        <p:nvSpPr>
          <p:cNvPr id="15" name="Rectangle 14"/>
          <p:cNvSpPr/>
          <p:nvPr/>
        </p:nvSpPr>
        <p:spPr>
          <a:xfrm>
            <a:off x="4079776" y="5013176"/>
            <a:ext cx="504056"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100" dirty="0">
                <a:solidFill>
                  <a:prstClr val="black"/>
                </a:solidFill>
                <a:latin typeface="Calibri"/>
              </a:rPr>
              <a:t>66 t</a:t>
            </a:r>
          </a:p>
        </p:txBody>
      </p:sp>
      <p:sp>
        <p:nvSpPr>
          <p:cNvPr id="16" name="Rectangle 15"/>
          <p:cNvSpPr/>
          <p:nvPr/>
        </p:nvSpPr>
        <p:spPr>
          <a:xfrm>
            <a:off x="4655840" y="5013176"/>
            <a:ext cx="43204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dirty="0">
                <a:solidFill>
                  <a:prstClr val="black"/>
                </a:solidFill>
                <a:latin typeface="Calibri"/>
              </a:rPr>
              <a:t>30 t</a:t>
            </a:r>
          </a:p>
        </p:txBody>
      </p:sp>
      <p:sp>
        <p:nvSpPr>
          <p:cNvPr id="19" name="Rectangle 18"/>
          <p:cNvSpPr/>
          <p:nvPr/>
        </p:nvSpPr>
        <p:spPr>
          <a:xfrm>
            <a:off x="4007768" y="5517232"/>
            <a:ext cx="151200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100" dirty="0">
                <a:solidFill>
                  <a:prstClr val="black"/>
                </a:solidFill>
                <a:latin typeface="Calibri"/>
              </a:rPr>
              <a:t>SMALLHOLDERS</a:t>
            </a:r>
          </a:p>
          <a:p>
            <a:pPr algn="ctr"/>
            <a:r>
              <a:rPr lang="en-AU" sz="1100" dirty="0">
                <a:solidFill>
                  <a:prstClr val="black"/>
                </a:solidFill>
                <a:latin typeface="Calibri"/>
              </a:rPr>
              <a:t>800 FARMS</a:t>
            </a:r>
          </a:p>
          <a:p>
            <a:pPr algn="ctr"/>
            <a:r>
              <a:rPr lang="en-AU" sz="1100" dirty="0">
                <a:solidFill>
                  <a:prstClr val="black"/>
                </a:solidFill>
                <a:latin typeface="Calibri"/>
              </a:rPr>
              <a:t>11,000 SHEEP</a:t>
            </a:r>
          </a:p>
          <a:p>
            <a:pPr algn="ctr"/>
            <a:r>
              <a:rPr lang="en-AU" sz="1100" dirty="0">
                <a:solidFill>
                  <a:prstClr val="black"/>
                </a:solidFill>
                <a:latin typeface="Calibri"/>
              </a:rPr>
              <a:t>14 SHEEP/FARM</a:t>
            </a:r>
          </a:p>
        </p:txBody>
      </p:sp>
      <p:sp>
        <p:nvSpPr>
          <p:cNvPr id="21" name="Rectangle 20"/>
          <p:cNvSpPr/>
          <p:nvPr/>
        </p:nvSpPr>
        <p:spPr>
          <a:xfrm>
            <a:off x="5591944" y="5517232"/>
            <a:ext cx="1512000" cy="7200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dirty="0">
                <a:solidFill>
                  <a:prstClr val="black"/>
                </a:solidFill>
                <a:latin typeface="Calibri"/>
              </a:rPr>
              <a:t>SMALL COMMERCIAL</a:t>
            </a:r>
          </a:p>
          <a:p>
            <a:pPr algn="ctr"/>
            <a:r>
              <a:rPr lang="en-AU" sz="1100" dirty="0">
                <a:solidFill>
                  <a:prstClr val="black"/>
                </a:solidFill>
                <a:latin typeface="Calibri"/>
              </a:rPr>
              <a:t>4 FARMS</a:t>
            </a:r>
          </a:p>
          <a:p>
            <a:pPr algn="ctr"/>
            <a:r>
              <a:rPr lang="en-AU" sz="1100" dirty="0">
                <a:solidFill>
                  <a:prstClr val="black"/>
                </a:solidFill>
                <a:latin typeface="Calibri"/>
              </a:rPr>
              <a:t>2,000 SHEEP</a:t>
            </a:r>
          </a:p>
          <a:p>
            <a:pPr algn="ctr"/>
            <a:r>
              <a:rPr lang="en-AU" sz="1100" dirty="0">
                <a:solidFill>
                  <a:prstClr val="black"/>
                </a:solidFill>
                <a:latin typeface="Calibri"/>
              </a:rPr>
              <a:t>500 SHEEP/FARM</a:t>
            </a:r>
          </a:p>
        </p:txBody>
      </p:sp>
      <p:sp>
        <p:nvSpPr>
          <p:cNvPr id="22" name="Rectangle 21"/>
          <p:cNvSpPr/>
          <p:nvPr/>
        </p:nvSpPr>
        <p:spPr>
          <a:xfrm>
            <a:off x="7176120" y="5517232"/>
            <a:ext cx="1512000"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100" dirty="0">
                <a:solidFill>
                  <a:prstClr val="black"/>
                </a:solidFill>
                <a:latin typeface="Calibri"/>
              </a:rPr>
              <a:t>LARGE COMMERCIAL</a:t>
            </a:r>
          </a:p>
          <a:p>
            <a:pPr algn="ctr"/>
            <a:r>
              <a:rPr lang="en-AU" sz="1100" dirty="0">
                <a:solidFill>
                  <a:prstClr val="black"/>
                </a:solidFill>
                <a:latin typeface="Calibri"/>
              </a:rPr>
              <a:t>1 FARMS</a:t>
            </a:r>
          </a:p>
          <a:p>
            <a:pPr algn="ctr"/>
            <a:r>
              <a:rPr lang="en-AU" sz="1100" dirty="0">
                <a:solidFill>
                  <a:prstClr val="black"/>
                </a:solidFill>
                <a:latin typeface="Calibri"/>
              </a:rPr>
              <a:t>1,000 SHEEP</a:t>
            </a:r>
          </a:p>
          <a:p>
            <a:pPr algn="ctr"/>
            <a:r>
              <a:rPr lang="en-AU" sz="1100" dirty="0">
                <a:solidFill>
                  <a:prstClr val="black"/>
                </a:solidFill>
                <a:latin typeface="Calibri"/>
              </a:rPr>
              <a:t>1,000 SHEEP/FARM</a:t>
            </a:r>
          </a:p>
        </p:txBody>
      </p:sp>
      <p:sp>
        <p:nvSpPr>
          <p:cNvPr id="23" name="Rectangle 22"/>
          <p:cNvSpPr/>
          <p:nvPr/>
        </p:nvSpPr>
        <p:spPr>
          <a:xfrm>
            <a:off x="8760296" y="5517232"/>
            <a:ext cx="1512000"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100" dirty="0">
                <a:solidFill>
                  <a:prstClr val="black"/>
                </a:solidFill>
                <a:latin typeface="Calibri"/>
              </a:rPr>
              <a:t>IMPORTS</a:t>
            </a:r>
          </a:p>
          <a:p>
            <a:pPr algn="ctr"/>
            <a:r>
              <a:rPr lang="en-AU" sz="1100" dirty="0">
                <a:solidFill>
                  <a:prstClr val="black"/>
                </a:solidFill>
                <a:latin typeface="Calibri"/>
              </a:rPr>
              <a:t>FROM AUS &amp; NZ</a:t>
            </a:r>
          </a:p>
        </p:txBody>
      </p:sp>
      <p:cxnSp>
        <p:nvCxnSpPr>
          <p:cNvPr id="25" name="Straight Arrow Connector 24"/>
          <p:cNvCxnSpPr>
            <a:stCxn id="19" idx="0"/>
            <a:endCxn id="15" idx="2"/>
          </p:cNvCxnSpPr>
          <p:nvPr/>
        </p:nvCxnSpPr>
        <p:spPr>
          <a:xfrm flipH="1" flipV="1">
            <a:off x="4331804" y="5301208"/>
            <a:ext cx="431964" cy="21602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21" idx="0"/>
            <a:endCxn id="16" idx="2"/>
          </p:cNvCxnSpPr>
          <p:nvPr/>
        </p:nvCxnSpPr>
        <p:spPr>
          <a:xfrm flipH="1" flipV="1">
            <a:off x="4871864" y="5301208"/>
            <a:ext cx="1476080" cy="21602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22" idx="0"/>
            <a:endCxn id="18" idx="2"/>
          </p:cNvCxnSpPr>
          <p:nvPr/>
        </p:nvCxnSpPr>
        <p:spPr>
          <a:xfrm flipH="1" flipV="1">
            <a:off x="5375920" y="5301208"/>
            <a:ext cx="2556200" cy="21602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23" idx="0"/>
            <a:endCxn id="17" idx="2"/>
          </p:cNvCxnSpPr>
          <p:nvPr/>
        </p:nvCxnSpPr>
        <p:spPr>
          <a:xfrm flipH="1" flipV="1">
            <a:off x="7932204" y="5301208"/>
            <a:ext cx="1584092" cy="21602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26" name="Rounded Rectangle 25"/>
          <p:cNvSpPr/>
          <p:nvPr/>
        </p:nvSpPr>
        <p:spPr>
          <a:xfrm>
            <a:off x="4007768" y="1700808"/>
            <a:ext cx="61926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latin typeface="Calibri"/>
            </a:endParaRPr>
          </a:p>
        </p:txBody>
      </p:sp>
      <p:sp>
        <p:nvSpPr>
          <p:cNvPr id="35" name="Rectangle 34"/>
          <p:cNvSpPr/>
          <p:nvPr/>
        </p:nvSpPr>
        <p:spPr>
          <a:xfrm>
            <a:off x="5735960" y="2708920"/>
            <a:ext cx="864096" cy="36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dirty="0">
                <a:solidFill>
                  <a:prstClr val="black"/>
                </a:solidFill>
                <a:latin typeface="Calibri"/>
              </a:rPr>
              <a:t>LAMB CUTS</a:t>
            </a:r>
          </a:p>
        </p:txBody>
      </p:sp>
      <p:sp>
        <p:nvSpPr>
          <p:cNvPr id="38" name="Rectangle 37"/>
          <p:cNvSpPr/>
          <p:nvPr/>
        </p:nvSpPr>
        <p:spPr>
          <a:xfrm>
            <a:off x="6312024" y="3356992"/>
            <a:ext cx="1152128" cy="39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100" dirty="0">
                <a:solidFill>
                  <a:prstClr val="black"/>
                </a:solidFill>
                <a:latin typeface="Calibri"/>
              </a:rPr>
              <a:t>PROCESSOR/ WHOLESALER</a:t>
            </a:r>
          </a:p>
        </p:txBody>
      </p:sp>
      <p:cxnSp>
        <p:nvCxnSpPr>
          <p:cNvPr id="40" name="Straight Arrow Connector 39"/>
          <p:cNvCxnSpPr>
            <a:stCxn id="17" idx="0"/>
            <a:endCxn id="39" idx="2"/>
          </p:cNvCxnSpPr>
          <p:nvPr/>
        </p:nvCxnSpPr>
        <p:spPr>
          <a:xfrm flipV="1">
            <a:off x="7932204" y="3752992"/>
            <a:ext cx="774016" cy="1260184"/>
          </a:xfrm>
          <a:prstGeom prst="straightConnector1">
            <a:avLst/>
          </a:prstGeom>
          <a:ln w="55880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17" idx="0"/>
            <a:endCxn id="38" idx="2"/>
          </p:cNvCxnSpPr>
          <p:nvPr/>
        </p:nvCxnSpPr>
        <p:spPr>
          <a:xfrm flipH="1" flipV="1">
            <a:off x="6888088" y="3752992"/>
            <a:ext cx="1044116" cy="1260184"/>
          </a:xfrm>
          <a:prstGeom prst="straightConnector1">
            <a:avLst/>
          </a:prstGeom>
          <a:ln w="635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15" idx="0"/>
            <a:endCxn id="34" idx="2"/>
          </p:cNvCxnSpPr>
          <p:nvPr/>
        </p:nvCxnSpPr>
        <p:spPr>
          <a:xfrm flipV="1">
            <a:off x="4331804" y="3284944"/>
            <a:ext cx="288032" cy="1728232"/>
          </a:xfrm>
          <a:prstGeom prst="straightConnector1">
            <a:avLst/>
          </a:prstGeom>
          <a:ln w="635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59" name="Straight Arrow Connector 58"/>
          <p:cNvCxnSpPr>
            <a:stCxn id="16" idx="0"/>
            <a:endCxn id="34" idx="2"/>
          </p:cNvCxnSpPr>
          <p:nvPr/>
        </p:nvCxnSpPr>
        <p:spPr>
          <a:xfrm flipH="1" flipV="1">
            <a:off x="4619836" y="3284944"/>
            <a:ext cx="252028" cy="1728232"/>
          </a:xfrm>
          <a:prstGeom prst="straightConnector1">
            <a:avLst/>
          </a:prstGeom>
          <a:ln w="31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a:stCxn id="18" idx="0"/>
            <a:endCxn id="140" idx="2"/>
          </p:cNvCxnSpPr>
          <p:nvPr/>
        </p:nvCxnSpPr>
        <p:spPr>
          <a:xfrm flipV="1">
            <a:off x="5375920" y="3716992"/>
            <a:ext cx="468052" cy="1296184"/>
          </a:xfrm>
          <a:prstGeom prst="straightConnector1">
            <a:avLst/>
          </a:prstGeom>
          <a:ln w="127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a:stCxn id="34" idx="0"/>
            <a:endCxn id="28" idx="2"/>
          </p:cNvCxnSpPr>
          <p:nvPr/>
        </p:nvCxnSpPr>
        <p:spPr>
          <a:xfrm flipH="1" flipV="1">
            <a:off x="4295800" y="2060848"/>
            <a:ext cx="324036" cy="864096"/>
          </a:xfrm>
          <a:prstGeom prst="straightConnector1">
            <a:avLst/>
          </a:prstGeom>
          <a:ln w="1270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55" name="Straight Arrow Connector 54"/>
          <p:cNvCxnSpPr>
            <a:stCxn id="35" idx="0"/>
            <a:endCxn id="30" idx="2"/>
          </p:cNvCxnSpPr>
          <p:nvPr/>
        </p:nvCxnSpPr>
        <p:spPr>
          <a:xfrm flipH="1" flipV="1">
            <a:off x="4799856" y="2060848"/>
            <a:ext cx="1368152" cy="648072"/>
          </a:xfrm>
          <a:prstGeom prst="straightConnector1">
            <a:avLst/>
          </a:prstGeom>
          <a:ln w="3492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38" idx="0"/>
            <a:endCxn id="35" idx="2"/>
          </p:cNvCxnSpPr>
          <p:nvPr/>
        </p:nvCxnSpPr>
        <p:spPr>
          <a:xfrm flipH="1" flipV="1">
            <a:off x="6168008" y="3068920"/>
            <a:ext cx="720080" cy="288072"/>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a:stCxn id="38" idx="0"/>
            <a:endCxn id="91" idx="2"/>
          </p:cNvCxnSpPr>
          <p:nvPr/>
        </p:nvCxnSpPr>
        <p:spPr>
          <a:xfrm flipV="1">
            <a:off x="6888088" y="3068920"/>
            <a:ext cx="288032" cy="288072"/>
          </a:xfrm>
          <a:prstGeom prst="straightConnector1">
            <a:avLst/>
          </a:prstGeom>
          <a:ln w="3810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103" name="Straight Arrow Connector 102"/>
          <p:cNvCxnSpPr>
            <a:stCxn id="39" idx="0"/>
            <a:endCxn id="32" idx="2"/>
          </p:cNvCxnSpPr>
          <p:nvPr/>
        </p:nvCxnSpPr>
        <p:spPr>
          <a:xfrm flipH="1" flipV="1">
            <a:off x="8148228" y="2060848"/>
            <a:ext cx="557992" cy="1296144"/>
          </a:xfrm>
          <a:prstGeom prst="straightConnector1">
            <a:avLst/>
          </a:prstGeom>
          <a:ln w="558800">
            <a:solidFill>
              <a:srgbClr val="002060"/>
            </a:solidFill>
            <a:tailEnd type="triangle" w="sm" len="sm"/>
          </a:ln>
        </p:spPr>
        <p:style>
          <a:lnRef idx="3">
            <a:schemeClr val="dk1"/>
          </a:lnRef>
          <a:fillRef idx="0">
            <a:schemeClr val="dk1"/>
          </a:fillRef>
          <a:effectRef idx="2">
            <a:schemeClr val="dk1"/>
          </a:effectRef>
          <a:fontRef idx="minor">
            <a:schemeClr val="tx1"/>
          </a:fontRef>
        </p:style>
      </p:cxnSp>
      <p:sp>
        <p:nvSpPr>
          <p:cNvPr id="34" name="Rectangle 33"/>
          <p:cNvSpPr/>
          <p:nvPr/>
        </p:nvSpPr>
        <p:spPr>
          <a:xfrm>
            <a:off x="4007768" y="2924944"/>
            <a:ext cx="1224136" cy="36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100" dirty="0">
                <a:solidFill>
                  <a:prstClr val="black"/>
                </a:solidFill>
                <a:latin typeface="Calibri"/>
              </a:rPr>
              <a:t>HOUSEHOLD / MAGITI MARKET</a:t>
            </a:r>
          </a:p>
        </p:txBody>
      </p:sp>
      <p:sp>
        <p:nvSpPr>
          <p:cNvPr id="28" name="Rectangle 27"/>
          <p:cNvSpPr/>
          <p:nvPr/>
        </p:nvSpPr>
        <p:spPr>
          <a:xfrm>
            <a:off x="4079776" y="1772816"/>
            <a:ext cx="432048"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900" dirty="0">
                <a:solidFill>
                  <a:prstClr val="black"/>
                </a:solidFill>
                <a:latin typeface="Calibri"/>
              </a:rPr>
              <a:t>100 t</a:t>
            </a:r>
          </a:p>
        </p:txBody>
      </p:sp>
      <p:sp>
        <p:nvSpPr>
          <p:cNvPr id="33" name="Rectangle 32"/>
          <p:cNvSpPr/>
          <p:nvPr/>
        </p:nvSpPr>
        <p:spPr>
          <a:xfrm>
            <a:off x="5087888" y="1772816"/>
            <a:ext cx="936104"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200" dirty="0">
                <a:solidFill>
                  <a:prstClr val="black"/>
                </a:solidFill>
                <a:latin typeface="Calibri"/>
              </a:rPr>
              <a:t>450 tonnes</a:t>
            </a:r>
          </a:p>
        </p:txBody>
      </p:sp>
      <p:sp>
        <p:nvSpPr>
          <p:cNvPr id="30" name="Rectangle 29"/>
          <p:cNvSpPr/>
          <p:nvPr/>
        </p:nvSpPr>
        <p:spPr>
          <a:xfrm>
            <a:off x="4583832" y="1772816"/>
            <a:ext cx="43204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900" dirty="0">
                <a:solidFill>
                  <a:prstClr val="black"/>
                </a:solidFill>
                <a:latin typeface="Calibri"/>
              </a:rPr>
              <a:t>50 t</a:t>
            </a:r>
          </a:p>
        </p:txBody>
      </p:sp>
      <p:sp>
        <p:nvSpPr>
          <p:cNvPr id="60" name="TextBox 59"/>
          <p:cNvSpPr txBox="1"/>
          <p:nvPr/>
        </p:nvSpPr>
        <p:spPr>
          <a:xfrm>
            <a:off x="1703512" y="188641"/>
            <a:ext cx="2232248" cy="1015663"/>
          </a:xfrm>
          <a:prstGeom prst="rect">
            <a:avLst/>
          </a:prstGeom>
          <a:solidFill>
            <a:srgbClr val="FFFF00"/>
          </a:solidFill>
          <a:ln>
            <a:solidFill>
              <a:schemeClr val="tx1"/>
            </a:solidFill>
          </a:ln>
        </p:spPr>
        <p:txBody>
          <a:bodyPr wrap="square" rtlCol="0">
            <a:spAutoFit/>
          </a:bodyPr>
          <a:lstStyle/>
          <a:p>
            <a:pPr algn="ctr"/>
            <a:r>
              <a:rPr lang="en-AU" b="1" dirty="0">
                <a:solidFill>
                  <a:prstClr val="black"/>
                </a:solidFill>
                <a:latin typeface="Calibri"/>
              </a:rPr>
              <a:t>SHEEPMEAT VALUE CHAIN IN FIJI</a:t>
            </a:r>
          </a:p>
          <a:p>
            <a:pPr algn="ctr"/>
            <a:r>
              <a:rPr lang="en-AU" sz="1200" b="1" dirty="0">
                <a:solidFill>
                  <a:prstClr val="black"/>
                </a:solidFill>
                <a:latin typeface="Calibri"/>
              </a:rPr>
              <a:t>ARROW SIZES REPRESENT VOLUME/VALUE FLOWS</a:t>
            </a:r>
          </a:p>
        </p:txBody>
      </p:sp>
      <p:cxnSp>
        <p:nvCxnSpPr>
          <p:cNvPr id="131" name="Straight Arrow Connector 130"/>
          <p:cNvCxnSpPr>
            <a:stCxn id="10" idx="0"/>
            <a:endCxn id="12" idx="2"/>
          </p:cNvCxnSpPr>
          <p:nvPr/>
        </p:nvCxnSpPr>
        <p:spPr>
          <a:xfrm flipV="1">
            <a:off x="3395640" y="3284944"/>
            <a:ext cx="60" cy="223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2" idx="0"/>
            <a:endCxn id="13" idx="2"/>
          </p:cNvCxnSpPr>
          <p:nvPr/>
        </p:nvCxnSpPr>
        <p:spPr>
          <a:xfrm flipV="1">
            <a:off x="3395700" y="2060808"/>
            <a:ext cx="0" cy="8641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59896" y="5013176"/>
            <a:ext cx="432048"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100" dirty="0">
                <a:solidFill>
                  <a:prstClr val="black"/>
                </a:solidFill>
                <a:latin typeface="Calibri"/>
              </a:rPr>
              <a:t>6 t</a:t>
            </a:r>
          </a:p>
        </p:txBody>
      </p:sp>
      <p:sp>
        <p:nvSpPr>
          <p:cNvPr id="17" name="Rectangle 16"/>
          <p:cNvSpPr/>
          <p:nvPr/>
        </p:nvSpPr>
        <p:spPr>
          <a:xfrm>
            <a:off x="5663952" y="5013176"/>
            <a:ext cx="453650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100" dirty="0">
                <a:solidFill>
                  <a:prstClr val="black"/>
                </a:solidFill>
                <a:latin typeface="Calibri"/>
              </a:rPr>
              <a:t>5,000 tonnes</a:t>
            </a:r>
          </a:p>
        </p:txBody>
      </p:sp>
      <p:sp>
        <p:nvSpPr>
          <p:cNvPr id="126" name="Rectangle 125"/>
          <p:cNvSpPr/>
          <p:nvPr/>
        </p:nvSpPr>
        <p:spPr>
          <a:xfrm>
            <a:off x="2927648" y="2204864"/>
            <a:ext cx="936000" cy="360000"/>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000" b="1" dirty="0">
                <a:solidFill>
                  <a:prstClr val="white"/>
                </a:solidFill>
                <a:latin typeface="Calibri"/>
              </a:rPr>
              <a:t>VALUE ADD F13 MILLION</a:t>
            </a:r>
          </a:p>
        </p:txBody>
      </p:sp>
      <p:sp>
        <p:nvSpPr>
          <p:cNvPr id="128" name="Rectangle 127"/>
          <p:cNvSpPr/>
          <p:nvPr/>
        </p:nvSpPr>
        <p:spPr>
          <a:xfrm>
            <a:off x="2927648" y="3933056"/>
            <a:ext cx="936000" cy="360000"/>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000" b="1" dirty="0">
                <a:solidFill>
                  <a:prstClr val="white"/>
                </a:solidFill>
                <a:latin typeface="Calibri"/>
              </a:rPr>
              <a:t>VALUE ADD F7 MILLION</a:t>
            </a:r>
          </a:p>
        </p:txBody>
      </p:sp>
      <p:sp>
        <p:nvSpPr>
          <p:cNvPr id="139" name="Rectangle 138"/>
          <p:cNvSpPr/>
          <p:nvPr/>
        </p:nvSpPr>
        <p:spPr>
          <a:xfrm>
            <a:off x="1703512" y="2132856"/>
            <a:ext cx="108012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prstClr val="white"/>
                </a:solidFill>
                <a:latin typeface="Calibri"/>
              </a:rPr>
              <a:t>RETAIL</a:t>
            </a:r>
          </a:p>
        </p:txBody>
      </p:sp>
      <p:sp>
        <p:nvSpPr>
          <p:cNvPr id="61" name="Curved Up Arrow 60"/>
          <p:cNvSpPr/>
          <p:nvPr/>
        </p:nvSpPr>
        <p:spPr>
          <a:xfrm flipH="1">
            <a:off x="4727848" y="6137920"/>
            <a:ext cx="2744288" cy="4594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solidFill>
                  <a:prstClr val="black"/>
                </a:solidFill>
                <a:latin typeface="Calibri"/>
              </a:rPr>
              <a:t>FLOCK MULTIPLICATION</a:t>
            </a:r>
          </a:p>
        </p:txBody>
      </p:sp>
      <p:sp>
        <p:nvSpPr>
          <p:cNvPr id="64" name="Curved Up Arrow 63"/>
          <p:cNvSpPr/>
          <p:nvPr/>
        </p:nvSpPr>
        <p:spPr>
          <a:xfrm flipH="1">
            <a:off x="5087888" y="6237312"/>
            <a:ext cx="1224136" cy="2160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dirty="0">
              <a:solidFill>
                <a:prstClr val="black"/>
              </a:solidFill>
              <a:latin typeface="Calibri"/>
            </a:endParaRPr>
          </a:p>
        </p:txBody>
      </p:sp>
      <p:sp>
        <p:nvSpPr>
          <p:cNvPr id="91" name="Rectangle 90"/>
          <p:cNvSpPr/>
          <p:nvPr/>
        </p:nvSpPr>
        <p:spPr>
          <a:xfrm>
            <a:off x="6744072" y="2708920"/>
            <a:ext cx="864096" cy="36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1100" dirty="0">
                <a:solidFill>
                  <a:prstClr val="black"/>
                </a:solidFill>
                <a:latin typeface="Calibri"/>
              </a:rPr>
              <a:t>PROCESSED</a:t>
            </a:r>
          </a:p>
        </p:txBody>
      </p:sp>
      <p:cxnSp>
        <p:nvCxnSpPr>
          <p:cNvPr id="106" name="Straight Arrow Connector 105"/>
          <p:cNvCxnSpPr>
            <a:stCxn id="91" idx="0"/>
            <a:endCxn id="33" idx="2"/>
          </p:cNvCxnSpPr>
          <p:nvPr/>
        </p:nvCxnSpPr>
        <p:spPr>
          <a:xfrm flipH="1" flipV="1">
            <a:off x="5555940" y="2060848"/>
            <a:ext cx="1620180" cy="648072"/>
          </a:xfrm>
          <a:prstGeom prst="straightConnector1">
            <a:avLst/>
          </a:prstGeom>
          <a:ln w="38100">
            <a:solidFill>
              <a:srgbClr val="002060"/>
            </a:solidFill>
            <a:tailEnd type="triangle" w="sm" len="sm"/>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8184232" y="3356992"/>
            <a:ext cx="1043976" cy="396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100" dirty="0">
                <a:solidFill>
                  <a:prstClr val="black"/>
                </a:solidFill>
                <a:latin typeface="Calibri"/>
              </a:rPr>
              <a:t>IMPORTER/ WHOLESALER</a:t>
            </a:r>
          </a:p>
        </p:txBody>
      </p:sp>
      <p:sp>
        <p:nvSpPr>
          <p:cNvPr id="140" name="Rectangle 139"/>
          <p:cNvSpPr/>
          <p:nvPr/>
        </p:nvSpPr>
        <p:spPr>
          <a:xfrm>
            <a:off x="5519936" y="3356992"/>
            <a:ext cx="648072" cy="36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dirty="0">
                <a:solidFill>
                  <a:prstClr val="black"/>
                </a:solidFill>
                <a:latin typeface="Calibri"/>
              </a:rPr>
              <a:t>FMIB</a:t>
            </a:r>
          </a:p>
        </p:txBody>
      </p:sp>
      <p:cxnSp>
        <p:nvCxnSpPr>
          <p:cNvPr id="172" name="Straight Arrow Connector 171"/>
          <p:cNvCxnSpPr>
            <a:stCxn id="140" idx="0"/>
            <a:endCxn id="35" idx="2"/>
          </p:cNvCxnSpPr>
          <p:nvPr/>
        </p:nvCxnSpPr>
        <p:spPr>
          <a:xfrm flipV="1">
            <a:off x="5843972" y="3068920"/>
            <a:ext cx="324036" cy="288072"/>
          </a:xfrm>
          <a:prstGeom prst="straightConnector1">
            <a:avLst/>
          </a:prstGeom>
          <a:ln w="12700">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184" name="Rectangle 183"/>
          <p:cNvSpPr/>
          <p:nvPr/>
        </p:nvSpPr>
        <p:spPr>
          <a:xfrm>
            <a:off x="4007768" y="548680"/>
            <a:ext cx="1008112" cy="43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900" b="1" dirty="0">
                <a:solidFill>
                  <a:prstClr val="black"/>
                </a:solidFill>
                <a:latin typeface="Calibri"/>
              </a:rPr>
              <a:t>HOUSEHOLD/ MAQITI</a:t>
            </a:r>
          </a:p>
          <a:p>
            <a:pPr algn="ctr"/>
            <a:r>
              <a:rPr lang="en-AU" sz="900" b="1" dirty="0">
                <a:solidFill>
                  <a:prstClr val="black"/>
                </a:solidFill>
                <a:latin typeface="Calibri"/>
              </a:rPr>
              <a:t>100 tonnes</a:t>
            </a:r>
          </a:p>
        </p:txBody>
      </p:sp>
      <p:cxnSp>
        <p:nvCxnSpPr>
          <p:cNvPr id="185" name="Straight Arrow Connector 184"/>
          <p:cNvCxnSpPr>
            <a:stCxn id="28" idx="0"/>
            <a:endCxn id="184" idx="2"/>
          </p:cNvCxnSpPr>
          <p:nvPr/>
        </p:nvCxnSpPr>
        <p:spPr>
          <a:xfrm flipV="1">
            <a:off x="4295800" y="980680"/>
            <a:ext cx="216024" cy="792136"/>
          </a:xfrm>
          <a:prstGeom prst="straightConnector1">
            <a:avLst/>
          </a:prstGeom>
          <a:ln w="12700">
            <a:solidFill>
              <a:srgbClr val="002060"/>
            </a:solidFill>
            <a:tailEnd type="triangle" w="sm" len="sm"/>
          </a:ln>
        </p:spPr>
        <p:style>
          <a:lnRef idx="3">
            <a:schemeClr val="dk1"/>
          </a:lnRef>
          <a:fillRef idx="0">
            <a:schemeClr val="dk1"/>
          </a:fillRef>
          <a:effectRef idx="2">
            <a:schemeClr val="dk1"/>
          </a:effectRef>
          <a:fontRef idx="minor">
            <a:schemeClr val="tx1"/>
          </a:fontRef>
        </p:style>
      </p:cxnSp>
      <p:cxnSp>
        <p:nvCxnSpPr>
          <p:cNvPr id="186" name="Straight Arrow Connector 185"/>
          <p:cNvCxnSpPr>
            <a:stCxn id="30" idx="0"/>
            <a:endCxn id="189" idx="2"/>
          </p:cNvCxnSpPr>
          <p:nvPr/>
        </p:nvCxnSpPr>
        <p:spPr>
          <a:xfrm flipV="1">
            <a:off x="4799856" y="980660"/>
            <a:ext cx="2484276" cy="792156"/>
          </a:xfrm>
          <a:prstGeom prst="straightConnector1">
            <a:avLst/>
          </a:prstGeom>
          <a:ln w="3492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87" name="Straight Arrow Connector 186"/>
          <p:cNvCxnSpPr>
            <a:stCxn id="32" idx="0"/>
            <a:endCxn id="189" idx="2"/>
          </p:cNvCxnSpPr>
          <p:nvPr/>
        </p:nvCxnSpPr>
        <p:spPr>
          <a:xfrm flipH="1" flipV="1">
            <a:off x="7284132" y="980660"/>
            <a:ext cx="864096" cy="792156"/>
          </a:xfrm>
          <a:prstGeom prst="straightConnector1">
            <a:avLst/>
          </a:prstGeom>
          <a:ln w="558800">
            <a:solidFill>
              <a:srgbClr val="002060"/>
            </a:solidFill>
            <a:tailEnd type="triangle" w="sm" len="sm"/>
          </a:ln>
        </p:spPr>
        <p:style>
          <a:lnRef idx="3">
            <a:schemeClr val="dk1"/>
          </a:lnRef>
          <a:fillRef idx="0">
            <a:schemeClr val="dk1"/>
          </a:fillRef>
          <a:effectRef idx="2">
            <a:schemeClr val="dk1"/>
          </a:effectRef>
          <a:fontRef idx="minor">
            <a:schemeClr val="tx1"/>
          </a:fontRef>
        </p:style>
      </p:cxnSp>
      <p:sp>
        <p:nvSpPr>
          <p:cNvPr id="188" name="Rectangle 187"/>
          <p:cNvSpPr/>
          <p:nvPr/>
        </p:nvSpPr>
        <p:spPr>
          <a:xfrm>
            <a:off x="9552384" y="548660"/>
            <a:ext cx="611888" cy="43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900" b="1" dirty="0">
                <a:solidFill>
                  <a:prstClr val="black"/>
                </a:solidFill>
                <a:latin typeface="Calibri"/>
              </a:rPr>
              <a:t>FOOD SERVICE</a:t>
            </a:r>
          </a:p>
          <a:p>
            <a:pPr algn="ctr"/>
            <a:r>
              <a:rPr lang="en-AU" sz="900" b="1" dirty="0">
                <a:solidFill>
                  <a:prstClr val="black"/>
                </a:solidFill>
                <a:latin typeface="Calibri"/>
              </a:rPr>
              <a:t>200 </a:t>
            </a:r>
          </a:p>
        </p:txBody>
      </p:sp>
      <p:sp>
        <p:nvSpPr>
          <p:cNvPr id="189" name="Rectangle 188"/>
          <p:cNvSpPr/>
          <p:nvPr/>
        </p:nvSpPr>
        <p:spPr>
          <a:xfrm>
            <a:off x="5087888" y="548660"/>
            <a:ext cx="4392488" cy="43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100" b="1" dirty="0">
                <a:solidFill>
                  <a:prstClr val="black"/>
                </a:solidFill>
                <a:latin typeface="Calibri"/>
              </a:rPr>
              <a:t>RETAIL </a:t>
            </a:r>
          </a:p>
          <a:p>
            <a:pPr algn="ctr"/>
            <a:r>
              <a:rPr lang="en-AU" sz="1100" b="1" dirty="0">
                <a:solidFill>
                  <a:prstClr val="black"/>
                </a:solidFill>
                <a:latin typeface="Calibri"/>
              </a:rPr>
              <a:t>4.800 tonnes</a:t>
            </a:r>
          </a:p>
        </p:txBody>
      </p:sp>
      <p:cxnSp>
        <p:nvCxnSpPr>
          <p:cNvPr id="190" name="Straight Arrow Connector 189"/>
          <p:cNvCxnSpPr>
            <a:stCxn id="33" idx="0"/>
            <a:endCxn id="189" idx="2"/>
          </p:cNvCxnSpPr>
          <p:nvPr/>
        </p:nvCxnSpPr>
        <p:spPr>
          <a:xfrm flipV="1">
            <a:off x="5555940" y="980660"/>
            <a:ext cx="1728192" cy="792156"/>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91" name="Straight Arrow Connector 190"/>
          <p:cNvCxnSpPr>
            <a:stCxn id="33" idx="0"/>
            <a:endCxn id="188" idx="2"/>
          </p:cNvCxnSpPr>
          <p:nvPr/>
        </p:nvCxnSpPr>
        <p:spPr>
          <a:xfrm flipV="1">
            <a:off x="5555940" y="980660"/>
            <a:ext cx="4302388" cy="792156"/>
          </a:xfrm>
          <a:prstGeom prst="straightConnector1">
            <a:avLst/>
          </a:prstGeom>
          <a:ln w="635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92" name="Straight Arrow Connector 191"/>
          <p:cNvCxnSpPr>
            <a:stCxn id="32" idx="0"/>
            <a:endCxn id="188" idx="2"/>
          </p:cNvCxnSpPr>
          <p:nvPr/>
        </p:nvCxnSpPr>
        <p:spPr>
          <a:xfrm flipV="1">
            <a:off x="8148228" y="980660"/>
            <a:ext cx="1710100" cy="792156"/>
          </a:xfrm>
          <a:prstGeom prst="straightConnector1">
            <a:avLst/>
          </a:prstGeom>
          <a:ln w="25400">
            <a:solidFill>
              <a:srgbClr val="002060"/>
            </a:solidFill>
            <a:tailEnd type="triangle" w="sm" len="sm"/>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6096000" y="1772816"/>
            <a:ext cx="4104456"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200" dirty="0">
                <a:solidFill>
                  <a:prstClr val="black"/>
                </a:solidFill>
                <a:latin typeface="Calibri"/>
              </a:rPr>
              <a:t>4,500 tonnes</a:t>
            </a:r>
          </a:p>
        </p:txBody>
      </p:sp>
      <p:sp>
        <p:nvSpPr>
          <p:cNvPr id="77" name="TextBox 76"/>
          <p:cNvSpPr txBox="1"/>
          <p:nvPr/>
        </p:nvSpPr>
        <p:spPr>
          <a:xfrm>
            <a:off x="8832304" y="188640"/>
            <a:ext cx="1080120" cy="288000"/>
          </a:xfrm>
          <a:prstGeom prst="rect">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900" b="1" dirty="0">
                <a:solidFill>
                  <a:prstClr val="white"/>
                </a:solidFill>
                <a:latin typeface="Calibri"/>
              </a:rPr>
              <a:t>TOURISM </a:t>
            </a:r>
          </a:p>
          <a:p>
            <a:pPr algn="ctr"/>
            <a:r>
              <a:rPr lang="en-AU" sz="900" b="1" dirty="0">
                <a:solidFill>
                  <a:prstClr val="white"/>
                </a:solidFill>
                <a:latin typeface="Calibri"/>
              </a:rPr>
              <a:t>200 tonnes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AC2B-7D83-4E93-B7B7-FF27BF5F669B}"/>
              </a:ext>
            </a:extLst>
          </p:cNvPr>
          <p:cNvSpPr>
            <a:spLocks noGrp="1"/>
          </p:cNvSpPr>
          <p:nvPr>
            <p:ph type="title"/>
          </p:nvPr>
        </p:nvSpPr>
        <p:spPr/>
        <p:txBody>
          <a:bodyPr/>
          <a:lstStyle/>
          <a:p>
            <a:r>
              <a:rPr lang="en-US" dirty="0">
                <a:solidFill>
                  <a:schemeClr val="tx1"/>
                </a:solidFill>
              </a:rPr>
              <a:t>Sheep and Goat Meat Quality Standards</a:t>
            </a:r>
            <a:br>
              <a:rPr lang="en-US" dirty="0">
                <a:solidFill>
                  <a:schemeClr val="tx1"/>
                </a:solidFill>
              </a:rPr>
            </a:br>
            <a:r>
              <a:rPr lang="en-US" sz="2800" dirty="0">
                <a:solidFill>
                  <a:schemeClr val="tx1"/>
                </a:solidFill>
              </a:rPr>
              <a:t>Is this a problem?</a:t>
            </a:r>
            <a:endParaRPr lang="en-NZ" sz="2800" dirty="0">
              <a:solidFill>
                <a:schemeClr val="tx1"/>
              </a:solidFill>
            </a:endParaRPr>
          </a:p>
        </p:txBody>
      </p:sp>
      <p:sp>
        <p:nvSpPr>
          <p:cNvPr id="3" name="Content Placeholder 2">
            <a:extLst>
              <a:ext uri="{FF2B5EF4-FFF2-40B4-BE49-F238E27FC236}">
                <a16:creationId xmlns:a16="http://schemas.microsoft.com/office/drawing/2014/main" id="{4F5D3DAE-160F-44FA-94BA-928CFB43A5A5}"/>
              </a:ext>
            </a:extLst>
          </p:cNvPr>
          <p:cNvSpPr>
            <a:spLocks noGrp="1"/>
          </p:cNvSpPr>
          <p:nvPr>
            <p:ph idx="1"/>
          </p:nvPr>
        </p:nvSpPr>
        <p:spPr/>
        <p:txBody>
          <a:bodyPr>
            <a:normAutofit fontScale="92500" lnSpcReduction="10000"/>
          </a:bodyPr>
          <a:lstStyle/>
          <a:p>
            <a:pPr algn="l">
              <a:spcAft>
                <a:spcPts val="100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There are currently no official sheep or goat grade standards in Fiji. </a:t>
            </a:r>
            <a:endParaRPr lang="en-NZ"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3 carcass types can suggested. Prime, Average, Lean Based on muscle cover</a:t>
            </a:r>
            <a:endParaRPr lang="en-NZ"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M</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ost sheep in Fiji are often under muscled</a:t>
            </a:r>
          </a:p>
          <a:p>
            <a:pPr>
              <a:spcAft>
                <a:spcPts val="1000"/>
              </a:spcAft>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This is a result of poor growing conditions and genetics.  </a:t>
            </a:r>
          </a:p>
          <a:p>
            <a:pPr algn="l">
              <a:spcAft>
                <a:spcPts val="1000"/>
              </a:spcAft>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Poor carcass confirmation and firm meat is expected, even preferred in the local market</a:t>
            </a:r>
            <a:endPar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1000"/>
              </a:spcAft>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 second category could be fat, but few sheep in Fiji tend to fat</a:t>
            </a:r>
          </a:p>
          <a:p>
            <a:pPr algn="l">
              <a:spcAft>
                <a:spcPts val="100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Others could be Breed type or  Age.  </a:t>
            </a:r>
            <a:endParaRPr lang="en-NZ"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NZ" dirty="0"/>
          </a:p>
        </p:txBody>
      </p:sp>
    </p:spTree>
    <p:extLst>
      <p:ext uri="{BB962C8B-B14F-4D97-AF65-F5344CB8AC3E}">
        <p14:creationId xmlns:p14="http://schemas.microsoft.com/office/powerpoint/2010/main" val="210389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AF93-37CE-4A60-B86A-942390FF6ABC}"/>
              </a:ext>
            </a:extLst>
          </p:cNvPr>
          <p:cNvSpPr>
            <a:spLocks noGrp="1"/>
          </p:cNvSpPr>
          <p:nvPr>
            <p:ph type="title"/>
          </p:nvPr>
        </p:nvSpPr>
        <p:spPr/>
        <p:txBody>
          <a:bodyPr/>
          <a:lstStyle/>
          <a:p>
            <a:r>
              <a:rPr lang="en-US" b="1" dirty="0">
                <a:solidFill>
                  <a:schemeClr val="tx1"/>
                </a:solidFill>
              </a:rPr>
              <a:t>Sheep SWAT Analysis</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F46B228A-E748-4608-9FD8-B4957D50E131}"/>
              </a:ext>
            </a:extLst>
          </p:cNvPr>
          <p:cNvGraphicFramePr>
            <a:graphicFrameLocks noGrp="1"/>
          </p:cNvGraphicFramePr>
          <p:nvPr>
            <p:ph idx="1"/>
            <p:extLst>
              <p:ext uri="{D42A27DB-BD31-4B8C-83A1-F6EECF244321}">
                <p14:modId xmlns:p14="http://schemas.microsoft.com/office/powerpoint/2010/main" val="3280398729"/>
              </p:ext>
            </p:extLst>
          </p:nvPr>
        </p:nvGraphicFramePr>
        <p:xfrm>
          <a:off x="677334" y="1801504"/>
          <a:ext cx="8596668" cy="4877180"/>
        </p:xfrm>
        <a:graphic>
          <a:graphicData uri="http://schemas.openxmlformats.org/drawingml/2006/table">
            <a:tbl>
              <a:tblPr firstRow="1" firstCol="1" bandRow="1"/>
              <a:tblGrid>
                <a:gridCol w="4298334">
                  <a:extLst>
                    <a:ext uri="{9D8B030D-6E8A-4147-A177-3AD203B41FA5}">
                      <a16:colId xmlns:a16="http://schemas.microsoft.com/office/drawing/2014/main" val="3949042318"/>
                    </a:ext>
                  </a:extLst>
                </a:gridCol>
                <a:gridCol w="4298334">
                  <a:extLst>
                    <a:ext uri="{9D8B030D-6E8A-4147-A177-3AD203B41FA5}">
                      <a16:colId xmlns:a16="http://schemas.microsoft.com/office/drawing/2014/main" val="4224476001"/>
                    </a:ext>
                  </a:extLst>
                </a:gridCol>
              </a:tblGrid>
              <a:tr h="2394553">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STRENGTHS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Good health status of sheep herd.</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“Fiji Fantastic” breed.</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Religiously acceptable meat to all sectors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Large unsatisfied demand for sheep meat in the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Maqiti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sector</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WEAKNESSES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Small numbers of the “Fiji Fantastic” breed</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Dispersed locations of sheep producers.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Uncertainty in the quality of local sheep meat</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824027"/>
                  </a:ext>
                </a:extLst>
              </a:tr>
              <a:tr h="2482627">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OPPORTUNITIES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Potential for the “Fiji Fantastic” for high value quality lamb cuts.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Potential to improve farmer returns/price through management (particularly for internal parasites).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THREATS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Animal disease outbreak</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Theft of animals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611597"/>
                  </a:ext>
                </a:extLst>
              </a:tr>
            </a:tbl>
          </a:graphicData>
        </a:graphic>
      </p:graphicFrame>
    </p:spTree>
    <p:extLst>
      <p:ext uri="{BB962C8B-B14F-4D97-AF65-F5344CB8AC3E}">
        <p14:creationId xmlns:p14="http://schemas.microsoft.com/office/powerpoint/2010/main" val="316455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F25D-BB1D-4F6B-9F64-8081A1A1E7AE}"/>
              </a:ext>
            </a:extLst>
          </p:cNvPr>
          <p:cNvSpPr>
            <a:spLocks noGrp="1"/>
          </p:cNvSpPr>
          <p:nvPr>
            <p:ph type="title"/>
          </p:nvPr>
        </p:nvSpPr>
        <p:spPr>
          <a:xfrm>
            <a:off x="677334" y="609600"/>
            <a:ext cx="8596668" cy="796119"/>
          </a:xfrm>
        </p:spPr>
        <p:txBody>
          <a:bodyPr/>
          <a:lstStyle/>
          <a:p>
            <a:r>
              <a:rPr lang="en-US" b="1" dirty="0">
                <a:solidFill>
                  <a:schemeClr val="tx1"/>
                </a:solidFill>
              </a:rPr>
              <a:t>Goat SWAT Analysis</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BA8F0422-7807-4790-9C28-CDF91737AC39}"/>
              </a:ext>
            </a:extLst>
          </p:cNvPr>
          <p:cNvGraphicFramePr>
            <a:graphicFrameLocks noGrp="1"/>
          </p:cNvGraphicFramePr>
          <p:nvPr>
            <p:ph idx="1"/>
            <p:extLst>
              <p:ext uri="{D42A27DB-BD31-4B8C-83A1-F6EECF244321}">
                <p14:modId xmlns:p14="http://schemas.microsoft.com/office/powerpoint/2010/main" val="3864528532"/>
              </p:ext>
            </p:extLst>
          </p:nvPr>
        </p:nvGraphicFramePr>
        <p:xfrm>
          <a:off x="677334" y="1282890"/>
          <a:ext cx="8596668" cy="5740400"/>
        </p:xfrm>
        <a:graphic>
          <a:graphicData uri="http://schemas.openxmlformats.org/drawingml/2006/table">
            <a:tbl>
              <a:tblPr firstRow="1" firstCol="1" bandRow="1"/>
              <a:tblGrid>
                <a:gridCol w="4298334">
                  <a:extLst>
                    <a:ext uri="{9D8B030D-6E8A-4147-A177-3AD203B41FA5}">
                      <a16:colId xmlns:a16="http://schemas.microsoft.com/office/drawing/2014/main" val="2705219663"/>
                    </a:ext>
                  </a:extLst>
                </a:gridCol>
                <a:gridCol w="4298334">
                  <a:extLst>
                    <a:ext uri="{9D8B030D-6E8A-4147-A177-3AD203B41FA5}">
                      <a16:colId xmlns:a16="http://schemas.microsoft.com/office/drawing/2014/main" val="398290420"/>
                    </a:ext>
                  </a:extLst>
                </a:gridCol>
              </a:tblGrid>
              <a:tr h="1938999">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STRENGTHS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Reasonable health status of national goat herd.</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Good market demand in the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Maqiti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sector for supply to the Indo Fijian community.</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WEAKNESSES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Inefficient goat production based on low input/low output farming.</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Lack of good market information in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Maqiti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market.</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Insufficient treatment for internal parasites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Lack of application of business principles to goat production.</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073852"/>
                  </a:ext>
                </a:extLst>
              </a:tr>
              <a:tr h="2378017">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OPPORTUNITIES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Potential to improve farmer returns (Management)</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Improvement in animal health management (particularly for internal parasites).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Opportunity to use genetics to improve production and quality</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1000"/>
                        </a:spcAft>
                        <a:buFont typeface="Symbol" panose="05050102010706020507" pitchFamily="18" charset="2"/>
                        <a:buNone/>
                      </a:pP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THREATS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Animal disease outbreak</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Theft of animals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Collapse of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Maqiti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market</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962780"/>
                  </a:ext>
                </a:extLst>
              </a:tr>
            </a:tbl>
          </a:graphicData>
        </a:graphic>
      </p:graphicFrame>
    </p:spTree>
    <p:extLst>
      <p:ext uri="{BB962C8B-B14F-4D97-AF65-F5344CB8AC3E}">
        <p14:creationId xmlns:p14="http://schemas.microsoft.com/office/powerpoint/2010/main" val="3748450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CE4D-4687-4D8F-9BF4-A0EEB05715B9}"/>
              </a:ext>
            </a:extLst>
          </p:cNvPr>
          <p:cNvSpPr>
            <a:spLocks noGrp="1"/>
          </p:cNvSpPr>
          <p:nvPr>
            <p:ph type="title"/>
          </p:nvPr>
        </p:nvSpPr>
        <p:spPr/>
        <p:txBody>
          <a:bodyPr>
            <a:normAutofit/>
          </a:bodyPr>
          <a:lstStyle/>
          <a:p>
            <a:pPr algn="ctr"/>
            <a:r>
              <a:rPr lang="en-US" sz="5400" b="1" dirty="0">
                <a:solidFill>
                  <a:schemeClr val="tx1"/>
                </a:solidFill>
              </a:rPr>
              <a:t>Vinaka</a:t>
            </a:r>
            <a:endParaRPr lang="en-NZ" sz="5400" b="1" dirty="0">
              <a:solidFill>
                <a:schemeClr val="tx1"/>
              </a:solidFill>
            </a:endParaRPr>
          </a:p>
        </p:txBody>
      </p:sp>
      <p:sp>
        <p:nvSpPr>
          <p:cNvPr id="3" name="Text Placeholder 2">
            <a:extLst>
              <a:ext uri="{FF2B5EF4-FFF2-40B4-BE49-F238E27FC236}">
                <a16:creationId xmlns:a16="http://schemas.microsoft.com/office/drawing/2014/main" id="{AC8DC04D-4913-46B9-B263-A5FB62679971}"/>
              </a:ext>
            </a:extLst>
          </p:cNvPr>
          <p:cNvSpPr>
            <a:spLocks noGrp="1"/>
          </p:cNvSpPr>
          <p:nvPr>
            <p:ph type="body" idx="1"/>
          </p:nvPr>
        </p:nvSpPr>
        <p:spPr/>
        <p:txBody>
          <a:bodyPr/>
          <a:lstStyle/>
          <a:p>
            <a:endParaRPr lang="en-NZ"/>
          </a:p>
        </p:txBody>
      </p:sp>
    </p:spTree>
    <p:extLst>
      <p:ext uri="{BB962C8B-B14F-4D97-AF65-F5344CB8AC3E}">
        <p14:creationId xmlns:p14="http://schemas.microsoft.com/office/powerpoint/2010/main" val="278296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234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A707-6ED2-4B5A-8F04-0FE873AE9384}"/>
              </a:ext>
            </a:extLst>
          </p:cNvPr>
          <p:cNvSpPr>
            <a:spLocks noGrp="1"/>
          </p:cNvSpPr>
          <p:nvPr>
            <p:ph type="title"/>
          </p:nvPr>
        </p:nvSpPr>
        <p:spPr>
          <a:xfrm>
            <a:off x="1759287" y="798881"/>
            <a:ext cx="8673427" cy="1048945"/>
          </a:xfrm>
        </p:spPr>
        <p:txBody>
          <a:bodyPr>
            <a:normAutofit/>
          </a:bodyPr>
          <a:lstStyle/>
          <a:p>
            <a:pPr algn="ctr"/>
            <a:endParaRPr lang="en-NZ" sz="4000" dirty="0"/>
          </a:p>
        </p:txBody>
      </p:sp>
      <p:graphicFrame>
        <p:nvGraphicFramePr>
          <p:cNvPr id="7" name="Content Placeholder 3">
            <a:extLst>
              <a:ext uri="{FF2B5EF4-FFF2-40B4-BE49-F238E27FC236}">
                <a16:creationId xmlns:a16="http://schemas.microsoft.com/office/drawing/2014/main" id="{3A54EE06-07A8-44ED-A5EC-53EABCF3CDB2}"/>
              </a:ext>
            </a:extLst>
          </p:cNvPr>
          <p:cNvGraphicFramePr>
            <a:graphicFrameLocks noGrp="1"/>
          </p:cNvGraphicFramePr>
          <p:nvPr>
            <p:ph idx="1"/>
            <p:extLst>
              <p:ext uri="{D42A27DB-BD31-4B8C-83A1-F6EECF244321}">
                <p14:modId xmlns:p14="http://schemas.microsoft.com/office/powerpoint/2010/main" val="984574389"/>
              </p:ext>
            </p:extLst>
          </p:nvPr>
        </p:nvGraphicFramePr>
        <p:xfrm>
          <a:off x="807722" y="638176"/>
          <a:ext cx="10576558" cy="5528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0090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9D59-718F-4E10-BC9F-1263F7B8690C}"/>
              </a:ext>
            </a:extLst>
          </p:cNvPr>
          <p:cNvSpPr>
            <a:spLocks noGrp="1"/>
          </p:cNvSpPr>
          <p:nvPr>
            <p:ph type="title"/>
          </p:nvPr>
        </p:nvSpPr>
        <p:spPr>
          <a:xfrm>
            <a:off x="677333" y="609600"/>
            <a:ext cx="10558063" cy="1320800"/>
          </a:xfrm>
        </p:spPr>
        <p:txBody>
          <a:bodyPr/>
          <a:lstStyle/>
          <a:p>
            <a:pPr algn="ctr"/>
            <a:r>
              <a:rPr lang="en-US" b="1" dirty="0">
                <a:solidFill>
                  <a:schemeClr val="tx1"/>
                </a:solidFill>
              </a:rPr>
              <a:t>Meat Consumption Per Capita Kg/Annum</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5ED6F43B-AFAE-4178-94E6-13184D8ECFBC}"/>
              </a:ext>
            </a:extLst>
          </p:cNvPr>
          <p:cNvGraphicFramePr>
            <a:graphicFrameLocks noGrp="1"/>
          </p:cNvGraphicFramePr>
          <p:nvPr>
            <p:ph idx="1"/>
            <p:extLst>
              <p:ext uri="{D42A27DB-BD31-4B8C-83A1-F6EECF244321}">
                <p14:modId xmlns:p14="http://schemas.microsoft.com/office/powerpoint/2010/main" val="1423944216"/>
              </p:ext>
            </p:extLst>
          </p:nvPr>
        </p:nvGraphicFramePr>
        <p:xfrm>
          <a:off x="956603" y="1690687"/>
          <a:ext cx="10227211" cy="4201918"/>
        </p:xfrm>
        <a:graphic>
          <a:graphicData uri="http://schemas.openxmlformats.org/drawingml/2006/table">
            <a:tbl>
              <a:tblPr/>
              <a:tblGrid>
                <a:gridCol w="1507441">
                  <a:extLst>
                    <a:ext uri="{9D8B030D-6E8A-4147-A177-3AD203B41FA5}">
                      <a16:colId xmlns:a16="http://schemas.microsoft.com/office/drawing/2014/main" val="247612136"/>
                    </a:ext>
                  </a:extLst>
                </a:gridCol>
                <a:gridCol w="1453295">
                  <a:extLst>
                    <a:ext uri="{9D8B030D-6E8A-4147-A177-3AD203B41FA5}">
                      <a16:colId xmlns:a16="http://schemas.microsoft.com/office/drawing/2014/main" val="533103690"/>
                    </a:ext>
                  </a:extLst>
                </a:gridCol>
                <a:gridCol w="1453295">
                  <a:extLst>
                    <a:ext uri="{9D8B030D-6E8A-4147-A177-3AD203B41FA5}">
                      <a16:colId xmlns:a16="http://schemas.microsoft.com/office/drawing/2014/main" val="1129442179"/>
                    </a:ext>
                  </a:extLst>
                </a:gridCol>
                <a:gridCol w="1453295">
                  <a:extLst>
                    <a:ext uri="{9D8B030D-6E8A-4147-A177-3AD203B41FA5}">
                      <a16:colId xmlns:a16="http://schemas.microsoft.com/office/drawing/2014/main" val="1148378312"/>
                    </a:ext>
                  </a:extLst>
                </a:gridCol>
                <a:gridCol w="1719570">
                  <a:extLst>
                    <a:ext uri="{9D8B030D-6E8A-4147-A177-3AD203B41FA5}">
                      <a16:colId xmlns:a16="http://schemas.microsoft.com/office/drawing/2014/main" val="1500485134"/>
                    </a:ext>
                  </a:extLst>
                </a:gridCol>
                <a:gridCol w="1187020">
                  <a:extLst>
                    <a:ext uri="{9D8B030D-6E8A-4147-A177-3AD203B41FA5}">
                      <a16:colId xmlns:a16="http://schemas.microsoft.com/office/drawing/2014/main" val="1176006243"/>
                    </a:ext>
                  </a:extLst>
                </a:gridCol>
                <a:gridCol w="1453295">
                  <a:extLst>
                    <a:ext uri="{9D8B030D-6E8A-4147-A177-3AD203B41FA5}">
                      <a16:colId xmlns:a16="http://schemas.microsoft.com/office/drawing/2014/main" val="2990201291"/>
                    </a:ext>
                  </a:extLst>
                </a:gridCol>
              </a:tblGrid>
              <a:tr h="600274">
                <a:tc>
                  <a:txBody>
                    <a:bodyPr/>
                    <a:lstStyle/>
                    <a:p>
                      <a:pPr algn="l" fontAlgn="b"/>
                      <a:r>
                        <a:rPr lang="en-US" sz="2400" b="1" i="0" u="none" strike="noStrike" dirty="0">
                          <a:solidFill>
                            <a:srgbClr val="FFFFFF"/>
                          </a:solidFill>
                          <a:effectLst/>
                          <a:latin typeface="Calibri" panose="020F0502020204030204" pitchFamily="34" charset="0"/>
                        </a:rPr>
                        <a:t>C</a:t>
                      </a:r>
                      <a:r>
                        <a:rPr lang="en-NZ" sz="2400" b="1" i="0" u="none" strike="noStrike" dirty="0" err="1">
                          <a:solidFill>
                            <a:srgbClr val="FFFFFF"/>
                          </a:solidFill>
                          <a:effectLst/>
                          <a:latin typeface="Calibri" panose="020F0502020204030204" pitchFamily="34" charset="0"/>
                        </a:rPr>
                        <a:t>ountry</a:t>
                      </a:r>
                      <a:endParaRPr lang="en-NZ" sz="24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2400" b="1" i="0" u="none" strike="noStrike" dirty="0">
                          <a:solidFill>
                            <a:srgbClr val="FFFFFF"/>
                          </a:solidFill>
                          <a:effectLst/>
                          <a:latin typeface="Calibri" panose="020F0502020204030204" pitchFamily="34" charset="0"/>
                        </a:rPr>
                        <a:t>Beef</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2400" b="1" i="0" u="none" strike="noStrike" dirty="0">
                          <a:solidFill>
                            <a:srgbClr val="FFFFFF"/>
                          </a:solidFill>
                          <a:effectLst/>
                          <a:latin typeface="Calibri" panose="020F0502020204030204" pitchFamily="34" charset="0"/>
                        </a:rPr>
                        <a:t>Pork</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2400" b="1" i="0" u="none" strike="noStrike" dirty="0">
                          <a:solidFill>
                            <a:srgbClr val="FFFFFF"/>
                          </a:solidFill>
                          <a:effectLst/>
                          <a:latin typeface="Calibri" panose="020F0502020204030204" pitchFamily="34" charset="0"/>
                        </a:rPr>
                        <a:t>Poultry</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2400" b="1" i="0" u="none" strike="noStrike">
                          <a:solidFill>
                            <a:srgbClr val="FFFFFF"/>
                          </a:solidFill>
                          <a:effectLst/>
                          <a:latin typeface="Calibri" panose="020F0502020204030204" pitchFamily="34" charset="0"/>
                        </a:rPr>
                        <a:t>Sheep/Goat</a:t>
                      </a:r>
                      <a:endParaRPr lang="en-NZ" sz="2400" b="1" i="0" u="none" strike="noStrike" dirty="0">
                        <a:solidFill>
                          <a:srgbClr val="FFFFFF"/>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2400" b="1" i="0" u="none" strike="noStrike" dirty="0">
                          <a:solidFill>
                            <a:srgbClr val="FFFFFF"/>
                          </a:solidFill>
                          <a:effectLst/>
                          <a:latin typeface="Calibri" panose="020F0502020204030204" pitchFamily="34" charset="0"/>
                        </a:rPr>
                        <a:t>Other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2400" b="1" i="0" u="none" strike="noStrike" dirty="0">
                          <a:solidFill>
                            <a:srgbClr val="FFFFFF"/>
                          </a:solidFill>
                          <a:effectLst/>
                          <a:latin typeface="Calibri" panose="020F0502020204030204" pitchFamily="34" charset="0"/>
                        </a:rPr>
                        <a:t>Total</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08985867"/>
                  </a:ext>
                </a:extLst>
              </a:tr>
              <a:tr h="600274">
                <a:tc>
                  <a:txBody>
                    <a:bodyPr/>
                    <a:lstStyle/>
                    <a:p>
                      <a:pPr algn="l" fontAlgn="b"/>
                      <a:r>
                        <a:rPr lang="en-NZ" sz="2400" b="0" i="0" u="none" strike="noStrike" dirty="0" err="1">
                          <a:solidFill>
                            <a:srgbClr val="000000"/>
                          </a:solidFill>
                          <a:effectLst/>
                          <a:latin typeface="Calibri" panose="020F0502020204030204" pitchFamily="34" charset="0"/>
                        </a:rPr>
                        <a:t>Aust</a:t>
                      </a:r>
                      <a:endParaRPr lang="en-NZ" sz="2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43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a:solidFill>
                            <a:srgbClr val="000000"/>
                          </a:solidFill>
                          <a:effectLst/>
                          <a:latin typeface="Calibri" panose="020F0502020204030204" pitchFamily="34" charset="0"/>
                        </a:rPr>
                        <a:t>39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14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120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75330906"/>
                  </a:ext>
                </a:extLst>
              </a:tr>
              <a:tr h="600274">
                <a:tc>
                  <a:txBody>
                    <a:bodyPr/>
                    <a:lstStyle/>
                    <a:p>
                      <a:pPr algn="l" fontAlgn="b"/>
                      <a:r>
                        <a:rPr lang="en-NZ" sz="2400" b="0" i="0" u="none" strike="noStrike" dirty="0">
                          <a:solidFill>
                            <a:srgbClr val="000000"/>
                          </a:solidFill>
                          <a:effectLst/>
                          <a:latin typeface="Calibri" panose="020F0502020204030204" pitchFamily="34" charset="0"/>
                        </a:rPr>
                        <a:t>NZ</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32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34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116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228237"/>
                  </a:ext>
                </a:extLst>
              </a:tr>
              <a:tr h="600274">
                <a:tc>
                  <a:txBody>
                    <a:bodyPr/>
                    <a:lstStyle/>
                    <a:p>
                      <a:pPr algn="l" fontAlgn="b"/>
                      <a:r>
                        <a:rPr lang="en-NZ" sz="2400" b="0" i="0" u="none" strike="noStrike" dirty="0">
                          <a:solidFill>
                            <a:srgbClr val="000000"/>
                          </a:solidFill>
                          <a:effectLst/>
                          <a:latin typeface="Calibri" panose="020F0502020204030204" pitchFamily="34" charset="0"/>
                        </a:rPr>
                        <a:t>World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16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43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1450129"/>
                  </a:ext>
                </a:extLst>
              </a:tr>
              <a:tr h="600274">
                <a:tc>
                  <a:txBody>
                    <a:bodyPr/>
                    <a:lstStyle/>
                    <a:p>
                      <a:pPr algn="l" fontAlgn="b"/>
                      <a:r>
                        <a:rPr lang="en-NZ" sz="2400" b="0" i="0" u="none" strike="noStrike">
                          <a:solidFill>
                            <a:srgbClr val="000000"/>
                          </a:solidFill>
                          <a:effectLst/>
                          <a:latin typeface="Calibri" panose="020F0502020204030204" pitchFamily="34" charset="0"/>
                        </a:rPr>
                        <a:t>Fiji</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a:solidFill>
                            <a:srgbClr val="000000"/>
                          </a:solidFill>
                          <a:effectLst/>
                          <a:latin typeface="Calibri" panose="020F0502020204030204" pitchFamily="34" charset="0"/>
                        </a:rPr>
                        <a:t>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19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2400" b="0" i="0" u="none" strike="noStrike" dirty="0">
                          <a:solidFill>
                            <a:srgbClr val="000000"/>
                          </a:solidFill>
                          <a:effectLst/>
                          <a:latin typeface="Calibri" panose="020F0502020204030204" pitchFamily="34" charset="0"/>
                        </a:rPr>
                        <a:t>36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49487776"/>
                  </a:ext>
                </a:extLst>
              </a:tr>
              <a:tr h="600274">
                <a:tc>
                  <a:txBody>
                    <a:bodyPr/>
                    <a:lstStyle/>
                    <a:p>
                      <a:pPr algn="l" fontAlgn="b"/>
                      <a:r>
                        <a:rPr lang="en-NZ" sz="2400" b="0" i="0" u="none" strike="noStrike">
                          <a:solidFill>
                            <a:srgbClr val="000000"/>
                          </a:solidFill>
                          <a:effectLst/>
                          <a:latin typeface="Calibri" panose="020F0502020204030204" pitchFamily="34" charset="0"/>
                        </a:rPr>
                        <a:t>Samoa</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22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34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2400" b="0" i="0" u="none" strike="noStrike" dirty="0">
                          <a:solidFill>
                            <a:srgbClr val="000000"/>
                          </a:solidFill>
                          <a:effectLst/>
                          <a:latin typeface="Calibri" panose="020F0502020204030204" pitchFamily="34" charset="0"/>
                        </a:rPr>
                        <a:t>80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28671196"/>
                  </a:ext>
                </a:extLst>
              </a:tr>
              <a:tr h="600274">
                <a:tc>
                  <a:txBody>
                    <a:bodyPr/>
                    <a:lstStyle/>
                    <a:p>
                      <a:pPr algn="l" fontAlgn="b"/>
                      <a:endParaRPr lang="en-NZ" sz="2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endParaRPr lang="en-NZ" sz="2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endParaRPr lang="en-NZ" sz="2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NZ" sz="2400" b="0" i="0" u="none" strike="noStrike">
                          <a:solidFill>
                            <a:srgbClr val="000000"/>
                          </a:solidFill>
                          <a:effectLst/>
                          <a:latin typeface="Calibri" panose="020F0502020204030204" pitchFamily="34" charset="0"/>
                        </a:rPr>
                        <a:t>75</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endParaRPr lang="en-NZ" sz="2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642568819"/>
                  </a:ext>
                </a:extLst>
              </a:tr>
            </a:tbl>
          </a:graphicData>
        </a:graphic>
      </p:graphicFrame>
    </p:spTree>
    <p:extLst>
      <p:ext uri="{BB962C8B-B14F-4D97-AF65-F5344CB8AC3E}">
        <p14:creationId xmlns:p14="http://schemas.microsoft.com/office/powerpoint/2010/main" val="2998839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A1A5-4580-43C9-89A3-F1A29644D14E}"/>
              </a:ext>
            </a:extLst>
          </p:cNvPr>
          <p:cNvSpPr>
            <a:spLocks noGrp="1"/>
          </p:cNvSpPr>
          <p:nvPr>
            <p:ph type="title"/>
          </p:nvPr>
        </p:nvSpPr>
        <p:spPr>
          <a:xfrm>
            <a:off x="677334" y="609600"/>
            <a:ext cx="8596668" cy="850710"/>
          </a:xfrm>
        </p:spPr>
        <p:txBody>
          <a:bodyPr/>
          <a:lstStyle/>
          <a:p>
            <a:r>
              <a:rPr lang="en-US" dirty="0">
                <a:solidFill>
                  <a:schemeClr val="tx1"/>
                </a:solidFill>
              </a:rPr>
              <a:t>Local (</a:t>
            </a:r>
            <a:r>
              <a:rPr lang="en-US" dirty="0">
                <a:solidFill>
                  <a:srgbClr val="0070C0"/>
                </a:solidFill>
              </a:rPr>
              <a:t>Blue</a:t>
            </a:r>
            <a:r>
              <a:rPr lang="en-US" dirty="0">
                <a:solidFill>
                  <a:schemeClr val="tx1"/>
                </a:solidFill>
              </a:rPr>
              <a:t>) Vs Imported (</a:t>
            </a:r>
            <a:r>
              <a:rPr lang="en-US" dirty="0">
                <a:solidFill>
                  <a:srgbClr val="E12D1F"/>
                </a:solidFill>
              </a:rPr>
              <a:t>Red</a:t>
            </a:r>
            <a:r>
              <a:rPr lang="en-US" dirty="0">
                <a:solidFill>
                  <a:schemeClr val="tx1"/>
                </a:solidFill>
              </a:rPr>
              <a:t>) Supply</a:t>
            </a:r>
            <a:endParaRPr lang="en-NZ" dirty="0">
              <a:solidFill>
                <a:schemeClr val="tx1"/>
              </a:solidFill>
            </a:endParaRPr>
          </a:p>
        </p:txBody>
      </p:sp>
      <p:graphicFrame>
        <p:nvGraphicFramePr>
          <p:cNvPr id="4" name="Content Placeholder 3">
            <a:extLst>
              <a:ext uri="{FF2B5EF4-FFF2-40B4-BE49-F238E27FC236}">
                <a16:creationId xmlns:a16="http://schemas.microsoft.com/office/drawing/2014/main" id="{54DCB31B-354B-42B3-8D9A-896F8CF91A42}"/>
              </a:ext>
            </a:extLst>
          </p:cNvPr>
          <p:cNvGraphicFramePr>
            <a:graphicFrameLocks noGrp="1"/>
          </p:cNvGraphicFramePr>
          <p:nvPr>
            <p:ph idx="1"/>
            <p:extLst>
              <p:ext uri="{D42A27DB-BD31-4B8C-83A1-F6EECF244321}">
                <p14:modId xmlns:p14="http://schemas.microsoft.com/office/powerpoint/2010/main" val="4079115088"/>
              </p:ext>
            </p:extLst>
          </p:nvPr>
        </p:nvGraphicFramePr>
        <p:xfrm>
          <a:off x="677863" y="2160588"/>
          <a:ext cx="5095140" cy="3881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E4D0648-E6EB-47C7-AA0D-E4C2D4132368}"/>
              </a:ext>
            </a:extLst>
          </p:cNvPr>
          <p:cNvGraphicFramePr>
            <a:graphicFrameLocks/>
          </p:cNvGraphicFramePr>
          <p:nvPr>
            <p:extLst>
              <p:ext uri="{D42A27DB-BD31-4B8C-83A1-F6EECF244321}">
                <p14:modId xmlns:p14="http://schemas.microsoft.com/office/powerpoint/2010/main" val="1691245314"/>
              </p:ext>
            </p:extLst>
          </p:nvPr>
        </p:nvGraphicFramePr>
        <p:xfrm>
          <a:off x="6096000" y="2160587"/>
          <a:ext cx="4863152" cy="3881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511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4459458" y="0"/>
          <a:ext cx="7221415"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E1487A58-26DB-47E2-9DCD-C42A10F13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27" y="4459458"/>
            <a:ext cx="3288030" cy="2398542"/>
          </a:xfrm>
          <a:prstGeom prst="rect">
            <a:avLst/>
          </a:prstGeom>
        </p:spPr>
      </p:pic>
      <p:pic>
        <p:nvPicPr>
          <p:cNvPr id="5" name="Picture 4">
            <a:extLst>
              <a:ext uri="{FF2B5EF4-FFF2-40B4-BE49-F238E27FC236}">
                <a16:creationId xmlns:a16="http://schemas.microsoft.com/office/drawing/2014/main" id="{5077B028-D366-4FFD-9DFD-3D8D59B1A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28" y="2398543"/>
            <a:ext cx="3288030" cy="2060916"/>
          </a:xfrm>
          <a:prstGeom prst="rect">
            <a:avLst/>
          </a:prstGeom>
        </p:spPr>
      </p:pic>
      <p:pic>
        <p:nvPicPr>
          <p:cNvPr id="9" name="Picture 8">
            <a:extLst>
              <a:ext uri="{FF2B5EF4-FFF2-40B4-BE49-F238E27FC236}">
                <a16:creationId xmlns:a16="http://schemas.microsoft.com/office/drawing/2014/main" id="{9DA5F697-D3A8-4DC2-BF54-D51280B0A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27" y="1"/>
            <a:ext cx="3288030" cy="2398542"/>
          </a:xfrm>
          <a:prstGeom prst="rect">
            <a:avLst/>
          </a:prstGeom>
        </p:spPr>
      </p:pic>
    </p:spTree>
    <p:extLst>
      <p:ext uri="{BB962C8B-B14F-4D97-AF65-F5344CB8AC3E}">
        <p14:creationId xmlns:p14="http://schemas.microsoft.com/office/powerpoint/2010/main" val="4287341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B099-7469-46B8-A09C-CB9D81AC9054}"/>
              </a:ext>
            </a:extLst>
          </p:cNvPr>
          <p:cNvSpPr>
            <a:spLocks noGrp="1"/>
          </p:cNvSpPr>
          <p:nvPr>
            <p:ph type="title"/>
          </p:nvPr>
        </p:nvSpPr>
        <p:spPr/>
        <p:txBody>
          <a:bodyPr/>
          <a:lstStyle/>
          <a:p>
            <a:pPr algn="ctr"/>
            <a:r>
              <a:rPr lang="en-US" b="1" dirty="0">
                <a:solidFill>
                  <a:schemeClr val="tx1"/>
                </a:solidFill>
              </a:rPr>
              <a:t>Local Production Tons</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37F3992A-02BD-433F-A17D-3294265B7378}"/>
              </a:ext>
            </a:extLst>
          </p:cNvPr>
          <p:cNvGraphicFramePr>
            <a:graphicFrameLocks noGrp="1"/>
          </p:cNvGraphicFramePr>
          <p:nvPr>
            <p:ph idx="1"/>
            <p:extLst>
              <p:ext uri="{D42A27DB-BD31-4B8C-83A1-F6EECF244321}">
                <p14:modId xmlns:p14="http://schemas.microsoft.com/office/powerpoint/2010/main" val="4222792486"/>
              </p:ext>
            </p:extLst>
          </p:nvPr>
        </p:nvGraphicFramePr>
        <p:xfrm>
          <a:off x="677334" y="2878044"/>
          <a:ext cx="9198024" cy="1590040"/>
        </p:xfrm>
        <a:graphic>
          <a:graphicData uri="http://schemas.openxmlformats.org/drawingml/2006/table">
            <a:tbl>
              <a:tblPr firstRow="1" firstCol="1" bandRow="1">
                <a:tableStyleId>{69012ECD-51FC-41F1-AA8D-1B2483CD663E}</a:tableStyleId>
              </a:tblPr>
              <a:tblGrid>
                <a:gridCol w="2599049">
                  <a:extLst>
                    <a:ext uri="{9D8B030D-6E8A-4147-A177-3AD203B41FA5}">
                      <a16:colId xmlns:a16="http://schemas.microsoft.com/office/drawing/2014/main" val="4010076077"/>
                    </a:ext>
                  </a:extLst>
                </a:gridCol>
                <a:gridCol w="1324516">
                  <a:extLst>
                    <a:ext uri="{9D8B030D-6E8A-4147-A177-3AD203B41FA5}">
                      <a16:colId xmlns:a16="http://schemas.microsoft.com/office/drawing/2014/main" val="691656528"/>
                    </a:ext>
                  </a:extLst>
                </a:gridCol>
                <a:gridCol w="1316185">
                  <a:extLst>
                    <a:ext uri="{9D8B030D-6E8A-4147-A177-3AD203B41FA5}">
                      <a16:colId xmlns:a16="http://schemas.microsoft.com/office/drawing/2014/main" val="763757766"/>
                    </a:ext>
                  </a:extLst>
                </a:gridCol>
                <a:gridCol w="1320350">
                  <a:extLst>
                    <a:ext uri="{9D8B030D-6E8A-4147-A177-3AD203B41FA5}">
                      <a16:colId xmlns:a16="http://schemas.microsoft.com/office/drawing/2014/main" val="2748765698"/>
                    </a:ext>
                  </a:extLst>
                </a:gridCol>
                <a:gridCol w="1320350">
                  <a:extLst>
                    <a:ext uri="{9D8B030D-6E8A-4147-A177-3AD203B41FA5}">
                      <a16:colId xmlns:a16="http://schemas.microsoft.com/office/drawing/2014/main" val="3187177717"/>
                    </a:ext>
                  </a:extLst>
                </a:gridCol>
                <a:gridCol w="1317574">
                  <a:extLst>
                    <a:ext uri="{9D8B030D-6E8A-4147-A177-3AD203B41FA5}">
                      <a16:colId xmlns:a16="http://schemas.microsoft.com/office/drawing/2014/main" val="3012772395"/>
                    </a:ext>
                  </a:extLst>
                </a:gridCol>
              </a:tblGrid>
              <a:tr h="0">
                <a:tc>
                  <a:txBody>
                    <a:bodyPr/>
                    <a:lstStyle/>
                    <a:p>
                      <a:pPr algn="just">
                        <a:spcAft>
                          <a:spcPts val="1000"/>
                        </a:spcAft>
                      </a:pPr>
                      <a:r>
                        <a:rPr lang="en-US" sz="2400" dirty="0">
                          <a:effectLst/>
                        </a:rPr>
                        <a:t> </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Chicken</a:t>
                      </a:r>
                      <a:endParaRPr lang="en-NZ" sz="2400">
                        <a:effectLst/>
                      </a:endParaRPr>
                    </a:p>
                    <a:p>
                      <a:pPr algn="ctr">
                        <a:spcAft>
                          <a:spcPts val="1000"/>
                        </a:spcAft>
                      </a:pPr>
                      <a:r>
                        <a:rPr lang="en-US" sz="2400">
                          <a:effectLst/>
                        </a:rPr>
                        <a:t> </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Beef</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Sheep</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Goats</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Pigs</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6674458"/>
                  </a:ext>
                </a:extLst>
              </a:tr>
              <a:tr h="0">
                <a:tc>
                  <a:txBody>
                    <a:bodyPr/>
                    <a:lstStyle/>
                    <a:p>
                      <a:pPr algn="just">
                        <a:spcAft>
                          <a:spcPts val="1000"/>
                        </a:spcAft>
                      </a:pPr>
                      <a:r>
                        <a:rPr lang="en-US" sz="2400" dirty="0">
                          <a:effectLst/>
                        </a:rPr>
                        <a:t>Samoa</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380</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1,000</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Ins</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0</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4,182</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1673037"/>
                  </a:ext>
                </a:extLst>
              </a:tr>
              <a:tr h="0">
                <a:tc>
                  <a:txBody>
                    <a:bodyPr/>
                    <a:lstStyle/>
                    <a:p>
                      <a:pPr algn="just">
                        <a:spcAft>
                          <a:spcPts val="1000"/>
                        </a:spcAft>
                      </a:pPr>
                      <a:r>
                        <a:rPr lang="en-US" sz="2400" dirty="0">
                          <a:effectLst/>
                        </a:rPr>
                        <a:t>Fiji</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18,300</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4,000</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100</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a:effectLst/>
                        </a:rPr>
                        <a:t>615</a:t>
                      </a:r>
                      <a:endParaRPr lang="en-NZ"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2400" dirty="0">
                          <a:effectLst/>
                        </a:rPr>
                        <a:t>2,200</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2139045"/>
                  </a:ext>
                </a:extLst>
              </a:tr>
            </a:tbl>
          </a:graphicData>
        </a:graphic>
      </p:graphicFrame>
    </p:spTree>
    <p:extLst>
      <p:ext uri="{BB962C8B-B14F-4D97-AF65-F5344CB8AC3E}">
        <p14:creationId xmlns:p14="http://schemas.microsoft.com/office/powerpoint/2010/main" val="3320454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7798-6CDF-4F08-A9D6-8AC43E4E4F58}"/>
              </a:ext>
            </a:extLst>
          </p:cNvPr>
          <p:cNvSpPr>
            <a:spLocks noGrp="1"/>
          </p:cNvSpPr>
          <p:nvPr>
            <p:ph type="title"/>
          </p:nvPr>
        </p:nvSpPr>
        <p:spPr>
          <a:xfrm>
            <a:off x="677334" y="609600"/>
            <a:ext cx="8596668" cy="825305"/>
          </a:xfrm>
        </p:spPr>
        <p:txBody>
          <a:bodyPr/>
          <a:lstStyle/>
          <a:p>
            <a:r>
              <a:rPr lang="en-US" b="1" dirty="0">
                <a:solidFill>
                  <a:schemeClr val="tx1"/>
                </a:solidFill>
              </a:rPr>
              <a:t>Head of Sheep and Goat Slaughtered</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CCB82ADD-BF73-484E-8935-3BD226959781}"/>
              </a:ext>
            </a:extLst>
          </p:cNvPr>
          <p:cNvGraphicFramePr>
            <a:graphicFrameLocks noGrp="1"/>
          </p:cNvGraphicFramePr>
          <p:nvPr>
            <p:ph idx="1"/>
            <p:extLst>
              <p:ext uri="{D42A27DB-BD31-4B8C-83A1-F6EECF244321}">
                <p14:modId xmlns:p14="http://schemas.microsoft.com/office/powerpoint/2010/main" val="1108826943"/>
              </p:ext>
            </p:extLst>
          </p:nvPr>
        </p:nvGraphicFramePr>
        <p:xfrm>
          <a:off x="677863" y="1434906"/>
          <a:ext cx="8596312" cy="4607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700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100D-74E2-4F9D-864C-B155676B90AD}"/>
              </a:ext>
            </a:extLst>
          </p:cNvPr>
          <p:cNvSpPr>
            <a:spLocks noGrp="1"/>
          </p:cNvSpPr>
          <p:nvPr>
            <p:ph type="title"/>
          </p:nvPr>
        </p:nvSpPr>
        <p:spPr>
          <a:xfrm>
            <a:off x="677333" y="309349"/>
            <a:ext cx="8596668" cy="1320800"/>
          </a:xfrm>
        </p:spPr>
        <p:txBody>
          <a:bodyPr/>
          <a:lstStyle/>
          <a:p>
            <a:pPr algn="ctr"/>
            <a:r>
              <a:rPr lang="en-US" b="1" dirty="0">
                <a:solidFill>
                  <a:schemeClr val="tx1"/>
                </a:solidFill>
              </a:rPr>
              <a:t>Comparative Fiji Meat Retail Prices</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3EE64787-6568-49D3-89CF-AC45CF7979D9}"/>
              </a:ext>
            </a:extLst>
          </p:cNvPr>
          <p:cNvGraphicFramePr>
            <a:graphicFrameLocks noGrp="1"/>
          </p:cNvGraphicFramePr>
          <p:nvPr>
            <p:ph idx="1"/>
            <p:extLst>
              <p:ext uri="{D42A27DB-BD31-4B8C-83A1-F6EECF244321}">
                <p14:modId xmlns:p14="http://schemas.microsoft.com/office/powerpoint/2010/main" val="98243190"/>
              </p:ext>
            </p:extLst>
          </p:nvPr>
        </p:nvGraphicFramePr>
        <p:xfrm>
          <a:off x="1233662" y="1299980"/>
          <a:ext cx="7484011" cy="5570487"/>
        </p:xfrm>
        <a:graphic>
          <a:graphicData uri="http://schemas.openxmlformats.org/drawingml/2006/table">
            <a:tbl>
              <a:tblPr/>
              <a:tblGrid>
                <a:gridCol w="3235569">
                  <a:extLst>
                    <a:ext uri="{9D8B030D-6E8A-4147-A177-3AD203B41FA5}">
                      <a16:colId xmlns:a16="http://schemas.microsoft.com/office/drawing/2014/main" val="1510311020"/>
                    </a:ext>
                  </a:extLst>
                </a:gridCol>
                <a:gridCol w="2124221">
                  <a:extLst>
                    <a:ext uri="{9D8B030D-6E8A-4147-A177-3AD203B41FA5}">
                      <a16:colId xmlns:a16="http://schemas.microsoft.com/office/drawing/2014/main" val="3404200536"/>
                    </a:ext>
                  </a:extLst>
                </a:gridCol>
                <a:gridCol w="2124221">
                  <a:extLst>
                    <a:ext uri="{9D8B030D-6E8A-4147-A177-3AD203B41FA5}">
                      <a16:colId xmlns:a16="http://schemas.microsoft.com/office/drawing/2014/main" val="9353625"/>
                    </a:ext>
                  </a:extLst>
                </a:gridCol>
              </a:tblGrid>
              <a:tr h="410071">
                <a:tc>
                  <a:txBody>
                    <a:bodyPr/>
                    <a:lstStyle/>
                    <a:p>
                      <a:pPr algn="l" fontAlgn="b"/>
                      <a:r>
                        <a:rPr lang="en-NZ" sz="2400" b="1" i="0" u="none" strike="noStrike" dirty="0">
                          <a:solidFill>
                            <a:srgbClr val="FFFFFF"/>
                          </a:solidFill>
                          <a:effectLst/>
                          <a:latin typeface="Calibri" panose="020F0502020204030204" pitchFamily="34" charset="0"/>
                        </a:rPr>
                        <a:t>Product</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2400" b="1" i="0" u="none" strike="noStrike" dirty="0">
                          <a:solidFill>
                            <a:srgbClr val="FFFFFF"/>
                          </a:solidFill>
                          <a:effectLst/>
                          <a:latin typeface="Calibri" panose="020F0502020204030204" pitchFamily="34" charset="0"/>
                        </a:rPr>
                        <a:t>Price</a:t>
                      </a:r>
                      <a:endParaRPr lang="en-NZ" sz="2400" b="1" i="0" u="none" strike="noStrike" dirty="0">
                        <a:solidFill>
                          <a:srgbClr val="FFFFFF"/>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2400" b="1" i="0" u="none" strike="noStrike" dirty="0">
                          <a:solidFill>
                            <a:srgbClr val="FFFFFF"/>
                          </a:solidFill>
                          <a:effectLst/>
                          <a:latin typeface="Calibri" panose="020F0502020204030204" pitchFamily="34" charset="0"/>
                        </a:rPr>
                        <a:t>R</a:t>
                      </a:r>
                      <a:r>
                        <a:rPr lang="en-NZ" sz="2400" b="1" i="0" u="none" strike="noStrike" dirty="0" err="1">
                          <a:solidFill>
                            <a:srgbClr val="FFFFFF"/>
                          </a:solidFill>
                          <a:effectLst/>
                          <a:latin typeface="Calibri" panose="020F0502020204030204" pitchFamily="34" charset="0"/>
                        </a:rPr>
                        <a:t>ange</a:t>
                      </a:r>
                      <a:endParaRPr lang="en-NZ" sz="2400" b="1" i="0" u="none" strike="noStrike" dirty="0">
                        <a:solidFill>
                          <a:srgbClr val="FFFFFF"/>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150602929"/>
                  </a:ext>
                </a:extLst>
              </a:tr>
              <a:tr h="410071">
                <a:tc>
                  <a:txBody>
                    <a:bodyPr/>
                    <a:lstStyle/>
                    <a:p>
                      <a:pPr algn="l" fontAlgn="b"/>
                      <a:r>
                        <a:rPr lang="en-US" sz="2400" b="0" i="0" u="none" strike="noStrike" dirty="0">
                          <a:solidFill>
                            <a:srgbClr val="000000"/>
                          </a:solidFill>
                          <a:effectLst/>
                          <a:latin typeface="Calibri" panose="020F0502020204030204" pitchFamily="34" charset="0"/>
                        </a:rPr>
                        <a:t>Local Sheep meat</a:t>
                      </a:r>
                      <a:endParaRPr lang="en-NZ" sz="2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400" b="0" i="0" u="none" strike="noStrike" dirty="0">
                          <a:solidFill>
                            <a:srgbClr val="000000"/>
                          </a:solidFill>
                          <a:effectLst/>
                          <a:latin typeface="Calibri" panose="020F0502020204030204" pitchFamily="34" charset="0"/>
                        </a:rPr>
                        <a:t>24.95</a:t>
                      </a:r>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93369400"/>
                  </a:ext>
                </a:extLst>
              </a:tr>
              <a:tr h="410071">
                <a:tc>
                  <a:txBody>
                    <a:bodyPr/>
                    <a:lstStyle/>
                    <a:p>
                      <a:pPr algn="l" fontAlgn="b"/>
                      <a:r>
                        <a:rPr lang="en-NZ" sz="2400" b="0" i="0" u="none" strike="noStrike" dirty="0">
                          <a:solidFill>
                            <a:srgbClr val="000000"/>
                          </a:solidFill>
                          <a:effectLst/>
                          <a:latin typeface="Calibri" panose="020F0502020204030204" pitchFamily="34" charset="0"/>
                        </a:rPr>
                        <a:t>Lamb Leg</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NZ" sz="2400" b="0" i="0" u="none" strike="noStrike" dirty="0">
                          <a:solidFill>
                            <a:srgbClr val="000000"/>
                          </a:solidFill>
                          <a:effectLst/>
                          <a:latin typeface="Calibri" panose="020F0502020204030204" pitchFamily="34" charset="0"/>
                        </a:rPr>
                        <a:t>  16.95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81837674"/>
                  </a:ext>
                </a:extLst>
              </a:tr>
              <a:tr h="410071">
                <a:tc>
                  <a:txBody>
                    <a:bodyPr/>
                    <a:lstStyle/>
                    <a:p>
                      <a:pPr algn="l" fontAlgn="b"/>
                      <a:r>
                        <a:rPr lang="en-NZ" sz="2400" b="0" i="0" u="none" strike="noStrike" dirty="0">
                          <a:solidFill>
                            <a:srgbClr val="000000"/>
                          </a:solidFill>
                          <a:effectLst/>
                          <a:latin typeface="Calibri" panose="020F0502020204030204" pitchFamily="34" charset="0"/>
                        </a:rPr>
                        <a:t>Lamb Neck</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NZ" sz="2400" b="0" i="0" u="none" strike="noStrike" dirty="0">
                          <a:solidFill>
                            <a:srgbClr val="000000"/>
                          </a:solidFill>
                          <a:effectLst/>
                          <a:latin typeface="Calibri" panose="020F0502020204030204" pitchFamily="34" charset="0"/>
                        </a:rPr>
                        <a:t>  11.95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NZ" sz="2400" b="0" i="0" u="none" strike="noStrike" dirty="0">
                          <a:solidFill>
                            <a:srgbClr val="000000"/>
                          </a:solidFill>
                          <a:effectLst/>
                          <a:latin typeface="Calibri" panose="020F0502020204030204" pitchFamily="34" charset="0"/>
                        </a:rPr>
                        <a:t>  16.25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556191552"/>
                  </a:ext>
                </a:extLst>
              </a:tr>
              <a:tr h="410071">
                <a:tc>
                  <a:txBody>
                    <a:bodyPr/>
                    <a:lstStyle/>
                    <a:p>
                      <a:pPr algn="l" fontAlgn="b"/>
                      <a:r>
                        <a:rPr lang="en-NZ" sz="2400" b="0" i="0" u="none" strike="noStrike" dirty="0">
                          <a:solidFill>
                            <a:srgbClr val="000000"/>
                          </a:solidFill>
                          <a:effectLst/>
                          <a:latin typeface="Calibri" panose="020F0502020204030204" pitchFamily="34" charset="0"/>
                        </a:rPr>
                        <a:t>Lamb Shoulder</a:t>
                      </a:r>
                    </a:p>
                    <a:p>
                      <a:pPr algn="l" fontAlgn="b"/>
                      <a:endParaRPr lang="en-NZ" sz="2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NZ" sz="2400" b="0" i="0" u="none" strike="noStrike" dirty="0">
                          <a:solidFill>
                            <a:srgbClr val="000000"/>
                          </a:solidFill>
                          <a:effectLst/>
                          <a:latin typeface="Calibri" panose="020F0502020204030204" pitchFamily="34" charset="0"/>
                        </a:rPr>
                        <a:t>  19.75 </a:t>
                      </a:r>
                    </a:p>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17838504"/>
                  </a:ext>
                </a:extLst>
              </a:tr>
              <a:tr h="476855">
                <a:tc>
                  <a:txBody>
                    <a:bodyPr/>
                    <a:lstStyle/>
                    <a:p>
                      <a:pPr algn="l" fontAlgn="b"/>
                      <a:r>
                        <a:rPr lang="en-NZ" sz="2400" b="0" i="0" u="none" strike="noStrike" dirty="0">
                          <a:solidFill>
                            <a:srgbClr val="000000"/>
                          </a:solidFill>
                          <a:effectLst/>
                          <a:latin typeface="Calibri" panose="020F0502020204030204" pitchFamily="34" charset="0"/>
                        </a:rPr>
                        <a:t>Pork Leg</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NZ" sz="2400" b="0" i="0" u="none" strike="noStrike" dirty="0">
                          <a:solidFill>
                            <a:srgbClr val="000000"/>
                          </a:solidFill>
                          <a:effectLst/>
                          <a:latin typeface="Calibri" panose="020F0502020204030204" pitchFamily="34" charset="0"/>
                        </a:rPr>
                        <a:t>  12.90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NZ" sz="2400" b="0" i="0" u="none" strike="noStrike" dirty="0">
                          <a:solidFill>
                            <a:srgbClr val="000000"/>
                          </a:solidFill>
                          <a:effectLst/>
                          <a:latin typeface="Calibri" panose="020F0502020204030204" pitchFamily="34" charset="0"/>
                        </a:rPr>
                        <a:t>  23.00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533190499"/>
                  </a:ext>
                </a:extLst>
              </a:tr>
              <a:tr h="410071">
                <a:tc>
                  <a:txBody>
                    <a:bodyPr/>
                    <a:lstStyle/>
                    <a:p>
                      <a:pPr algn="l" fontAlgn="b"/>
                      <a:r>
                        <a:rPr lang="en-NZ" sz="2400" b="0" i="0" u="none" strike="noStrike" dirty="0">
                          <a:solidFill>
                            <a:srgbClr val="000000"/>
                          </a:solidFill>
                          <a:effectLst/>
                          <a:latin typeface="Calibri" panose="020F0502020204030204" pitchFamily="34" charset="0"/>
                        </a:rPr>
                        <a:t>Beef Rump</a:t>
                      </a:r>
                    </a:p>
                    <a:p>
                      <a:pPr algn="l" fontAlgn="b"/>
                      <a:endParaRPr lang="en-NZ" sz="2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NZ" sz="2400" b="0" i="0" u="none" strike="noStrike" dirty="0">
                          <a:solidFill>
                            <a:srgbClr val="000000"/>
                          </a:solidFill>
                          <a:effectLst/>
                          <a:latin typeface="Calibri" panose="020F0502020204030204" pitchFamily="34" charset="0"/>
                        </a:rPr>
                        <a:t>  15.90 </a:t>
                      </a:r>
                    </a:p>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15268499"/>
                  </a:ext>
                </a:extLst>
              </a:tr>
              <a:tr h="410071">
                <a:tc>
                  <a:txBody>
                    <a:bodyPr/>
                    <a:lstStyle/>
                    <a:p>
                      <a:pPr algn="l" fontAlgn="b"/>
                      <a:r>
                        <a:rPr lang="en-NZ" sz="2400" b="0" i="0" u="none" strike="noStrike">
                          <a:solidFill>
                            <a:srgbClr val="000000"/>
                          </a:solidFill>
                          <a:effectLst/>
                          <a:latin typeface="Calibri" panose="020F0502020204030204" pitchFamily="34" charset="0"/>
                        </a:rPr>
                        <a:t>Chicken Whole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NZ" sz="2400" b="0" i="0" u="none" strike="noStrike" dirty="0">
                          <a:solidFill>
                            <a:srgbClr val="000000"/>
                          </a:solidFill>
                          <a:effectLst/>
                          <a:latin typeface="Calibri" panose="020F0502020204030204" pitchFamily="34" charset="0"/>
                        </a:rPr>
                        <a:t>    9.02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61472843"/>
                  </a:ext>
                </a:extLst>
              </a:tr>
              <a:tr h="410071">
                <a:tc>
                  <a:txBody>
                    <a:bodyPr/>
                    <a:lstStyle/>
                    <a:p>
                      <a:pPr algn="l" fontAlgn="b"/>
                      <a:r>
                        <a:rPr lang="en-NZ" sz="2400" b="0" i="0" u="none" strike="noStrike" dirty="0">
                          <a:solidFill>
                            <a:srgbClr val="000000"/>
                          </a:solidFill>
                          <a:effectLst/>
                          <a:latin typeface="Calibri" panose="020F0502020204030204" pitchFamily="34" charset="0"/>
                        </a:rPr>
                        <a:t>Chicken Leg</a:t>
                      </a:r>
                    </a:p>
                    <a:p>
                      <a:pPr algn="l" fontAlgn="b"/>
                      <a:endParaRPr lang="en-NZ" sz="2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NZ" sz="2400" b="0" i="0" u="none" strike="noStrike" dirty="0">
                          <a:solidFill>
                            <a:srgbClr val="000000"/>
                          </a:solidFill>
                          <a:effectLst/>
                          <a:latin typeface="Calibri" panose="020F0502020204030204" pitchFamily="34" charset="0"/>
                        </a:rPr>
                        <a:t>  11.50 </a:t>
                      </a:r>
                    </a:p>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03810718"/>
                  </a:ext>
                </a:extLst>
              </a:tr>
              <a:tr h="410071">
                <a:tc>
                  <a:txBody>
                    <a:bodyPr/>
                    <a:lstStyle/>
                    <a:p>
                      <a:pPr algn="l" fontAlgn="b"/>
                      <a:r>
                        <a:rPr lang="en-NZ" sz="2400" b="0" i="0" u="none" strike="noStrike" dirty="0">
                          <a:solidFill>
                            <a:srgbClr val="000000"/>
                          </a:solidFill>
                          <a:effectLst/>
                          <a:latin typeface="Calibri" panose="020F0502020204030204" pitchFamily="34" charset="0"/>
                        </a:rPr>
                        <a:t>Imported Goat Pieces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NZ" sz="2400" b="0" i="0" u="none" strike="noStrike" dirty="0">
                          <a:solidFill>
                            <a:srgbClr val="000000"/>
                          </a:solidFill>
                          <a:effectLst/>
                          <a:latin typeface="Calibri" panose="020F0502020204030204" pitchFamily="34" charset="0"/>
                        </a:rPr>
                        <a:t>  15.00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89116937"/>
                  </a:ext>
                </a:extLst>
              </a:tr>
              <a:tr h="410071">
                <a:tc>
                  <a:txBody>
                    <a:bodyPr/>
                    <a:lstStyle/>
                    <a:p>
                      <a:pPr algn="l" fontAlgn="b"/>
                      <a:r>
                        <a:rPr lang="en-NZ" sz="2400" b="0" i="0" u="none" strike="noStrike">
                          <a:solidFill>
                            <a:srgbClr val="000000"/>
                          </a:solidFill>
                          <a:effectLst/>
                          <a:latin typeface="Calibri" panose="020F0502020204030204" pitchFamily="34" charset="0"/>
                        </a:rPr>
                        <a:t>Goat Local</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NZ" sz="2400" b="0" i="0" u="none" strike="noStrike" dirty="0">
                          <a:solidFill>
                            <a:srgbClr val="000000"/>
                          </a:solidFill>
                          <a:effectLst/>
                          <a:latin typeface="Calibri" panose="020F0502020204030204" pitchFamily="34" charset="0"/>
                        </a:rPr>
                        <a:t>  22.00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400" b="0" i="0" u="none" strike="noStrike" dirty="0">
                          <a:solidFill>
                            <a:srgbClr val="000000"/>
                          </a:solidFill>
                          <a:effectLst/>
                          <a:latin typeface="Calibri" panose="020F0502020204030204" pitchFamily="34" charset="0"/>
                        </a:rPr>
                        <a:t>24.00</a:t>
                      </a:r>
                      <a:endParaRPr lang="en-NZ" sz="2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16485839"/>
                  </a:ext>
                </a:extLst>
              </a:tr>
            </a:tbl>
          </a:graphicData>
        </a:graphic>
      </p:graphicFrame>
    </p:spTree>
    <p:extLst>
      <p:ext uri="{BB962C8B-B14F-4D97-AF65-F5344CB8AC3E}">
        <p14:creationId xmlns:p14="http://schemas.microsoft.com/office/powerpoint/2010/main" val="1455470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A894-28DA-4528-B476-6695205434E8}"/>
              </a:ext>
            </a:extLst>
          </p:cNvPr>
          <p:cNvSpPr>
            <a:spLocks noGrp="1"/>
          </p:cNvSpPr>
          <p:nvPr>
            <p:ph type="title"/>
          </p:nvPr>
        </p:nvSpPr>
        <p:spPr>
          <a:xfrm>
            <a:off x="677333" y="609600"/>
            <a:ext cx="9776852" cy="1320800"/>
          </a:xfrm>
        </p:spPr>
        <p:txBody>
          <a:bodyPr/>
          <a:lstStyle/>
          <a:p>
            <a:r>
              <a:rPr lang="en-US" b="1" dirty="0">
                <a:solidFill>
                  <a:schemeClr val="tx1"/>
                </a:solidFill>
              </a:rPr>
              <a:t>Market Preference for Sheep and Goat Meat</a:t>
            </a:r>
            <a:endParaRPr lang="en-NZ" b="1" dirty="0">
              <a:solidFill>
                <a:schemeClr val="tx1"/>
              </a:solidFill>
            </a:endParaRPr>
          </a:p>
        </p:txBody>
      </p:sp>
      <p:graphicFrame>
        <p:nvGraphicFramePr>
          <p:cNvPr id="4" name="Content Placeholder 3">
            <a:extLst>
              <a:ext uri="{FF2B5EF4-FFF2-40B4-BE49-F238E27FC236}">
                <a16:creationId xmlns:a16="http://schemas.microsoft.com/office/drawing/2014/main" id="{B9836E82-CD29-4BC7-A0AE-3C968DFAD4AD}"/>
              </a:ext>
            </a:extLst>
          </p:cNvPr>
          <p:cNvGraphicFramePr>
            <a:graphicFrameLocks noGrp="1"/>
          </p:cNvGraphicFramePr>
          <p:nvPr>
            <p:ph idx="1"/>
            <p:extLst>
              <p:ext uri="{D42A27DB-BD31-4B8C-83A1-F6EECF244321}">
                <p14:modId xmlns:p14="http://schemas.microsoft.com/office/powerpoint/2010/main" val="424850653"/>
              </p:ext>
            </p:extLst>
          </p:nvPr>
        </p:nvGraphicFramePr>
        <p:xfrm>
          <a:off x="677333" y="1569494"/>
          <a:ext cx="9544839" cy="4921280"/>
        </p:xfrm>
        <a:graphic>
          <a:graphicData uri="http://schemas.openxmlformats.org/drawingml/2006/table">
            <a:tbl>
              <a:tblPr firstRow="1" firstCol="1" bandRow="1"/>
              <a:tblGrid>
                <a:gridCol w="1703944">
                  <a:extLst>
                    <a:ext uri="{9D8B030D-6E8A-4147-A177-3AD203B41FA5}">
                      <a16:colId xmlns:a16="http://schemas.microsoft.com/office/drawing/2014/main" val="2684294863"/>
                    </a:ext>
                  </a:extLst>
                </a:gridCol>
                <a:gridCol w="7840895">
                  <a:extLst>
                    <a:ext uri="{9D8B030D-6E8A-4147-A177-3AD203B41FA5}">
                      <a16:colId xmlns:a16="http://schemas.microsoft.com/office/drawing/2014/main" val="384305473"/>
                    </a:ext>
                  </a:extLst>
                </a:gridCol>
              </a:tblGrid>
              <a:tr h="2621930">
                <a:tc>
                  <a:txBody>
                    <a:bodyPr/>
                    <a:lstStyle/>
                    <a:p>
                      <a:pPr algn="just">
                        <a:lnSpc>
                          <a:spcPct val="115000"/>
                        </a:lnSpc>
                        <a:spcAft>
                          <a:spcPts val="1000"/>
                        </a:spcAft>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Goat</a:t>
                      </a:r>
                      <a:endParaRPr lang="en-NZ"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Preferred meat of the Indo-Fijian community although predominance of vegetarian meals.  </a:t>
                      </a:r>
                    </a:p>
                    <a:p>
                      <a:pPr marL="342900" lvl="0" indent="-342900" algn="just">
                        <a:lnSpc>
                          <a:spcPct val="115000"/>
                        </a:lnSpc>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Goat is regularly used for festive occasions.</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Used by the Muslim community however high cost generated by demand drives Muslim community to beef.</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Not liked by ethnic Fijians </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730898"/>
                  </a:ext>
                </a:extLst>
              </a:tr>
              <a:tr h="2299350">
                <a:tc>
                  <a:txBody>
                    <a:bodyPr/>
                    <a:lstStyle/>
                    <a:p>
                      <a:pPr algn="just">
                        <a:lnSpc>
                          <a:spcPct val="115000"/>
                        </a:lnSpc>
                        <a:spcAft>
                          <a:spcPts val="1000"/>
                        </a:spcAft>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Lamb/ Sheep</a:t>
                      </a:r>
                      <a:endParaRPr lang="en-NZ"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Accepted by all ethnic communities but preferred by none </a:t>
                      </a:r>
                    </a:p>
                    <a:p>
                      <a:pPr marL="342900" lvl="0" indent="-342900" algn="just">
                        <a:lnSpc>
                          <a:spcPct val="115000"/>
                        </a:lnSpc>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Has retained market share based on relatively cheap imported offcuts from New Zealand and Australia </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Lost considerable market share to increasing cheaper poultry supply .</a:t>
                      </a:r>
                      <a:endParaRPr lang="en-NZ"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530709"/>
                  </a:ext>
                </a:extLst>
              </a:tr>
            </a:tbl>
          </a:graphicData>
        </a:graphic>
      </p:graphicFrame>
    </p:spTree>
    <p:extLst>
      <p:ext uri="{BB962C8B-B14F-4D97-AF65-F5344CB8AC3E}">
        <p14:creationId xmlns:p14="http://schemas.microsoft.com/office/powerpoint/2010/main" val="1271487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1751</TotalTime>
  <Words>1174</Words>
  <Application>Microsoft Office PowerPoint</Application>
  <PresentationFormat>Widescreen</PresentationFormat>
  <Paragraphs>285</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Symbol</vt:lpstr>
      <vt:lpstr>Trebuchet MS</vt:lpstr>
      <vt:lpstr>Wingdings 3</vt:lpstr>
      <vt:lpstr>1_Office Theme</vt:lpstr>
      <vt:lpstr>Facet</vt:lpstr>
      <vt:lpstr>The Fiji Sheep and Goat Meat Markets</vt:lpstr>
      <vt:lpstr>PowerPoint Presentation</vt:lpstr>
      <vt:lpstr>Meat Consumption Per Capita Kg/Annum</vt:lpstr>
      <vt:lpstr>Local (Blue) Vs Imported (Red) Supply</vt:lpstr>
      <vt:lpstr>PowerPoint Presentation</vt:lpstr>
      <vt:lpstr>Local Production Tons</vt:lpstr>
      <vt:lpstr>Head of Sheep and Goat Slaughtered</vt:lpstr>
      <vt:lpstr>Comparative Fiji Meat Retail Prices</vt:lpstr>
      <vt:lpstr>Market Preference for Sheep and Goat Meat</vt:lpstr>
      <vt:lpstr>Pricing and Sourcing</vt:lpstr>
      <vt:lpstr>PowerPoint Presentation</vt:lpstr>
      <vt:lpstr>PowerPoint Presentation</vt:lpstr>
      <vt:lpstr>Sheep and Goat Meat Quality Standards Is this a problem?</vt:lpstr>
      <vt:lpstr>Sheep SWAT Analysis</vt:lpstr>
      <vt:lpstr>Goat SWAT Analysis</vt:lpstr>
      <vt:lpstr>Vinaka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Cole</dc:creator>
  <cp:lastModifiedBy>Simon Cole</cp:lastModifiedBy>
  <cp:revision>28</cp:revision>
  <dcterms:created xsi:type="dcterms:W3CDTF">2021-03-07T01:53:24Z</dcterms:created>
  <dcterms:modified xsi:type="dcterms:W3CDTF">2021-07-14T06:55:30Z</dcterms:modified>
</cp:coreProperties>
</file>